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4" r:id="rId4"/>
    <p:sldId id="285" r:id="rId5"/>
    <p:sldId id="277" r:id="rId6"/>
    <p:sldId id="270" r:id="rId7"/>
    <p:sldId id="286" r:id="rId8"/>
    <p:sldId id="287" r:id="rId9"/>
    <p:sldId id="280" r:id="rId10"/>
    <p:sldId id="259" r:id="rId11"/>
    <p:sldId id="281" r:id="rId12"/>
    <p:sldId id="283" r:id="rId13"/>
    <p:sldId id="263" r:id="rId14"/>
    <p:sldId id="275" r:id="rId15"/>
    <p:sldId id="271" r:id="rId16"/>
    <p:sldId id="272" r:id="rId17"/>
    <p:sldId id="273" r:id="rId18"/>
    <p:sldId id="266" r:id="rId19"/>
    <p:sldId id="268" r:id="rId20"/>
    <p:sldId id="288" r:id="rId2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60"/>
  </p:normalViewPr>
  <p:slideViewPr>
    <p:cSldViewPr>
      <p:cViewPr varScale="1">
        <p:scale>
          <a:sx n="97" d="100"/>
          <a:sy n="97" d="100"/>
        </p:scale>
        <p:origin x="-102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198840769903763"/>
          <c:y val="2.8252405949256341E-2"/>
          <c:w val="0.48809437097874725"/>
          <c:h val="0.86963649415193545"/>
        </c:manualLayout>
      </c:layout>
      <c:lineChart>
        <c:grouping val="standar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Turnover Tunisia Kondar (ME)</c:v>
                </c:pt>
              </c:strCache>
            </c:strRef>
          </c:tx>
          <c:marker>
            <c:symbol val="none"/>
          </c:marker>
          <c:cat>
            <c:numRef>
              <c:f>Sheet1!$B$2:$F$2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Sheet1!$B$3:$F$3</c:f>
              <c:numCache>
                <c:formatCode>General</c:formatCode>
                <c:ptCount val="5"/>
                <c:pt idx="0">
                  <c:v>12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Turnover Tunisia Sousse (ME)</c:v>
                </c:pt>
              </c:strCache>
            </c:strRef>
          </c:tx>
          <c:marker>
            <c:symbol val="none"/>
          </c:marker>
          <c:cat>
            <c:numRef>
              <c:f>Sheet1!$B$2:$F$2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Sheet1!$B$4:$F$4</c:f>
              <c:numCache>
                <c:formatCode>General</c:formatCode>
                <c:ptCount val="5"/>
                <c:pt idx="0">
                  <c:v>0</c:v>
                </c:pt>
                <c:pt idx="1">
                  <c:v>3.5</c:v>
                </c:pt>
                <c:pt idx="2">
                  <c:v>4</c:v>
                </c:pt>
                <c:pt idx="3">
                  <c:v>7</c:v>
                </c:pt>
                <c:pt idx="4">
                  <c:v>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Turnover Eastern Europe (ME)</c:v>
                </c:pt>
              </c:strCache>
            </c:strRef>
          </c:tx>
          <c:marker>
            <c:symbol val="none"/>
          </c:marker>
          <c:cat>
            <c:numRef>
              <c:f>Sheet1!$B$2:$F$2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Sheet1!$B$5:$F$5</c:f>
              <c:numCache>
                <c:formatCode>General</c:formatCode>
                <c:ptCount val="5"/>
                <c:pt idx="0">
                  <c:v>0</c:v>
                </c:pt>
                <c:pt idx="1">
                  <c:v>0.5</c:v>
                </c:pt>
                <c:pt idx="2">
                  <c:v>4</c:v>
                </c:pt>
                <c:pt idx="3">
                  <c:v>7</c:v>
                </c:pt>
                <c:pt idx="4">
                  <c:v>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Projects (ME)</c:v>
                </c:pt>
              </c:strCache>
            </c:strRef>
          </c:tx>
          <c:marker>
            <c:symbol val="none"/>
          </c:marker>
          <c:cat>
            <c:numRef>
              <c:f>Sheet1!$B$2:$F$2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Sheet1!$B$6:$F$6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2211328"/>
        <c:axId val="142454784"/>
      </c:lineChart>
      <c:catAx>
        <c:axId val="142211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2454784"/>
        <c:crosses val="autoZero"/>
        <c:auto val="1"/>
        <c:lblAlgn val="ctr"/>
        <c:lblOffset val="100"/>
        <c:noMultiLvlLbl val="0"/>
      </c:catAx>
      <c:valAx>
        <c:axId val="142454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22113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F2AD-12D5-4DFC-A420-67B9EB4FB9C9}" type="datetimeFigureOut">
              <a:rPr lang="fr-BE" smtClean="0"/>
              <a:t>2/02/2013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E3F3C-4114-4258-8677-BD4F66054FFF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57017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F2AD-12D5-4DFC-A420-67B9EB4FB9C9}" type="datetimeFigureOut">
              <a:rPr lang="fr-BE" smtClean="0"/>
              <a:t>2/02/2013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E3F3C-4114-4258-8677-BD4F66054FFF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119580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F2AD-12D5-4DFC-A420-67B9EB4FB9C9}" type="datetimeFigureOut">
              <a:rPr lang="fr-BE" smtClean="0"/>
              <a:t>2/02/2013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E3F3C-4114-4258-8677-BD4F66054FFF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77749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F2AD-12D5-4DFC-A420-67B9EB4FB9C9}" type="datetimeFigureOut">
              <a:rPr lang="fr-BE" smtClean="0"/>
              <a:t>2/02/2013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E3F3C-4114-4258-8677-BD4F66054FFF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757970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F2AD-12D5-4DFC-A420-67B9EB4FB9C9}" type="datetimeFigureOut">
              <a:rPr lang="fr-BE" smtClean="0"/>
              <a:t>2/02/2013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E3F3C-4114-4258-8677-BD4F66054FFF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47708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F2AD-12D5-4DFC-A420-67B9EB4FB9C9}" type="datetimeFigureOut">
              <a:rPr lang="fr-BE" smtClean="0"/>
              <a:t>2/02/2013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E3F3C-4114-4258-8677-BD4F66054FFF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37064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F2AD-12D5-4DFC-A420-67B9EB4FB9C9}" type="datetimeFigureOut">
              <a:rPr lang="fr-BE" smtClean="0"/>
              <a:t>2/02/2013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E3F3C-4114-4258-8677-BD4F66054FFF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71911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F2AD-12D5-4DFC-A420-67B9EB4FB9C9}" type="datetimeFigureOut">
              <a:rPr lang="fr-BE" smtClean="0"/>
              <a:t>2/02/2013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E3F3C-4114-4258-8677-BD4F66054FFF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07545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F2AD-12D5-4DFC-A420-67B9EB4FB9C9}" type="datetimeFigureOut">
              <a:rPr lang="fr-BE" smtClean="0"/>
              <a:t>2/02/2013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E3F3C-4114-4258-8677-BD4F66054FFF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5550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F2AD-12D5-4DFC-A420-67B9EB4FB9C9}" type="datetimeFigureOut">
              <a:rPr lang="fr-BE" smtClean="0"/>
              <a:t>2/02/2013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E3F3C-4114-4258-8677-BD4F66054FFF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44962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3F2AD-12D5-4DFC-A420-67B9EB4FB9C9}" type="datetimeFigureOut">
              <a:rPr lang="fr-BE" smtClean="0"/>
              <a:t>2/02/2013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E3F3C-4114-4258-8677-BD4F66054FFF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94135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3F2AD-12D5-4DFC-A420-67B9EB4FB9C9}" type="datetimeFigureOut">
              <a:rPr lang="fr-BE" smtClean="0"/>
              <a:t>2/02/2013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E3F3C-4114-4258-8677-BD4F66054FFF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9251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28.jpeg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7.wmf"/><Relationship Id="rId11" Type="http://schemas.openxmlformats.org/officeDocument/2006/relationships/image" Target="../media/image32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31.png"/><Relationship Id="rId4" Type="http://schemas.openxmlformats.org/officeDocument/2006/relationships/image" Target="../media/image26.wmf"/><Relationship Id="rId9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3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2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5" Type="http://schemas.openxmlformats.org/officeDocument/2006/relationships/image" Target="../media/image1.jpe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Relationship Id="rId1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13" Type="http://schemas.openxmlformats.org/officeDocument/2006/relationships/image" Target="../media/image54.png"/><Relationship Id="rId18" Type="http://schemas.openxmlformats.org/officeDocument/2006/relationships/image" Target="../media/image59.png"/><Relationship Id="rId3" Type="http://schemas.openxmlformats.org/officeDocument/2006/relationships/image" Target="../media/image46.png"/><Relationship Id="rId21" Type="http://schemas.openxmlformats.org/officeDocument/2006/relationships/image" Target="../media/image61.png"/><Relationship Id="rId7" Type="http://schemas.openxmlformats.org/officeDocument/2006/relationships/image" Target="../media/image45.png"/><Relationship Id="rId12" Type="http://schemas.openxmlformats.org/officeDocument/2006/relationships/image" Target="../media/image53.png"/><Relationship Id="rId17" Type="http://schemas.openxmlformats.org/officeDocument/2006/relationships/image" Target="../media/image58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7.png"/><Relationship Id="rId20" Type="http://schemas.openxmlformats.org/officeDocument/2006/relationships/image" Target="../media/image1.jpeg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2.png"/><Relationship Id="rId5" Type="http://schemas.openxmlformats.org/officeDocument/2006/relationships/image" Target="../media/image48.png"/><Relationship Id="rId15" Type="http://schemas.openxmlformats.org/officeDocument/2006/relationships/image" Target="../media/image56.png"/><Relationship Id="rId10" Type="http://schemas.openxmlformats.org/officeDocument/2006/relationships/image" Target="../media/image51.png"/><Relationship Id="rId19" Type="http://schemas.openxmlformats.org/officeDocument/2006/relationships/image" Target="../media/image60.png"/><Relationship Id="rId4" Type="http://schemas.openxmlformats.org/officeDocument/2006/relationships/image" Target="../media/image47.png"/><Relationship Id="rId9" Type="http://schemas.openxmlformats.org/officeDocument/2006/relationships/image" Target="../media/image50.png"/><Relationship Id="rId1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763688" y="1628800"/>
            <a:ext cx="5410200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r>
              <a:rPr kumimoji="1" lang="fr-FR" sz="2000" dirty="0">
                <a:latin typeface="Arial" charset="0"/>
              </a:rPr>
              <a:t> </a:t>
            </a:r>
            <a:r>
              <a:rPr kumimoji="1" lang="en-US" sz="2000" dirty="0" smtClean="0">
                <a:latin typeface="Arial" charset="0"/>
              </a:rPr>
              <a:t>Strategy and Our vision</a:t>
            </a:r>
            <a:endParaRPr kumimoji="1" lang="en-US" sz="2000" dirty="0">
              <a:latin typeface="Arial" charset="0"/>
            </a:endParaRPr>
          </a:p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  <a:buBlip>
                <a:blip r:embed="rId2"/>
              </a:buBlip>
            </a:pPr>
            <a:r>
              <a:rPr kumimoji="1" lang="en-US" sz="2000" dirty="0" smtClean="0">
                <a:latin typeface="Arial" charset="0"/>
              </a:rPr>
              <a:t>Historical data</a:t>
            </a:r>
          </a:p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r>
              <a:rPr kumimoji="1" lang="en-US" sz="2000" dirty="0" smtClean="0">
                <a:latin typeface="Arial" charset="0"/>
              </a:rPr>
              <a:t>Group </a:t>
            </a:r>
            <a:r>
              <a:rPr kumimoji="1" lang="en-US" sz="2000" dirty="0">
                <a:latin typeface="Arial" charset="0"/>
              </a:rPr>
              <a:t>Capabilities &amp; Organization</a:t>
            </a:r>
          </a:p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r>
              <a:rPr kumimoji="1" lang="en-US" sz="2000" dirty="0" smtClean="0">
                <a:latin typeface="Arial" charset="0"/>
              </a:rPr>
              <a:t> Plants and </a:t>
            </a:r>
            <a:r>
              <a:rPr kumimoji="1" lang="en-US" sz="2000" dirty="0" smtClean="0">
                <a:latin typeface="Arial" charset="0"/>
              </a:rPr>
              <a:t>Equipment</a:t>
            </a:r>
            <a:endParaRPr kumimoji="1" lang="en-US" sz="2000" dirty="0">
              <a:latin typeface="Arial" charset="0"/>
            </a:endParaRPr>
          </a:p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r>
              <a:rPr kumimoji="1" lang="en-US" sz="2000" dirty="0" smtClean="0">
                <a:latin typeface="Arial" charset="0"/>
              </a:rPr>
              <a:t> Main </a:t>
            </a:r>
            <a:r>
              <a:rPr kumimoji="1" lang="en-US" sz="2000" dirty="0">
                <a:latin typeface="Arial" charset="0"/>
              </a:rPr>
              <a:t>Products and Services</a:t>
            </a:r>
          </a:p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r>
              <a:rPr kumimoji="1" lang="en-US" sz="2000" dirty="0" smtClean="0">
                <a:latin typeface="Arial" charset="0"/>
              </a:rPr>
              <a:t> Our </a:t>
            </a:r>
            <a:r>
              <a:rPr kumimoji="1" lang="en-US" sz="2000" dirty="0">
                <a:latin typeface="Arial" charset="0"/>
              </a:rPr>
              <a:t>Global Customers</a:t>
            </a:r>
            <a:endParaRPr kumimoji="1" lang="fr-FR" sz="2000" dirty="0">
              <a:latin typeface="Arial" charset="0"/>
            </a:endParaRPr>
          </a:p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r>
              <a:rPr kumimoji="1" lang="fr-FR" sz="2000" dirty="0" smtClean="0">
                <a:latin typeface="Arial" charset="0"/>
              </a:rPr>
              <a:t> </a:t>
            </a:r>
            <a:r>
              <a:rPr kumimoji="1" lang="fr-FR" sz="2000" dirty="0" err="1" smtClean="0">
                <a:latin typeface="Arial" charset="0"/>
              </a:rPr>
              <a:t>Quality</a:t>
            </a:r>
            <a:r>
              <a:rPr kumimoji="1" lang="fr-FR" sz="2000" dirty="0" smtClean="0">
                <a:latin typeface="Arial" charset="0"/>
              </a:rPr>
              <a:t> Certifications</a:t>
            </a:r>
            <a:endParaRPr kumimoji="1" lang="fr-FR" sz="2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799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2058"/>
          <p:cNvSpPr>
            <a:spLocks noChangeArrowheads="1"/>
          </p:cNvSpPr>
          <p:nvPr/>
        </p:nvSpPr>
        <p:spPr bwMode="auto">
          <a:xfrm>
            <a:off x="531838" y="332656"/>
            <a:ext cx="62646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  <a:buBlip>
                <a:blip r:embed="rId2"/>
              </a:buBlip>
            </a:pPr>
            <a:r>
              <a:rPr kumimoji="1" lang="en-US" dirty="0" smtClean="0">
                <a:latin typeface="Arial" charset="0"/>
              </a:rPr>
              <a:t>Plants and Equipment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70" y="1931921"/>
            <a:ext cx="4319617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2" name="TextBox 3071"/>
          <p:cNvSpPr txBox="1"/>
          <p:nvPr/>
        </p:nvSpPr>
        <p:spPr>
          <a:xfrm>
            <a:off x="533838" y="764704"/>
            <a:ext cx="3642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/>
              <a:t>Production Plant</a:t>
            </a:r>
            <a:r>
              <a:rPr lang="fr-FR" sz="2000" dirty="0" smtClean="0"/>
              <a:t> </a:t>
            </a:r>
            <a:r>
              <a:rPr lang="fr-FR" sz="2000" dirty="0" err="1" smtClean="0"/>
              <a:t>Tunisia</a:t>
            </a:r>
            <a:r>
              <a:rPr lang="fr-FR" sz="2000" dirty="0" smtClean="0"/>
              <a:t> - </a:t>
            </a:r>
            <a:r>
              <a:rPr lang="fr-FR" sz="2000" dirty="0" err="1" smtClean="0"/>
              <a:t>Kondar</a:t>
            </a:r>
            <a:endParaRPr lang="fr-BE" sz="2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6725" y="1931921"/>
            <a:ext cx="4319617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394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5503863" y="2474913"/>
            <a:ext cx="184150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fr-FR" sz="1600" b="1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fr-FR" sz="1600" b="1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fr-FR" sz="1600" b="1">
              <a:latin typeface="Arial" charset="0"/>
            </a:endParaRPr>
          </a:p>
          <a:p>
            <a:endParaRPr lang="fr-FR" sz="1600" b="1">
              <a:latin typeface="Arial" charset="0"/>
            </a:endParaRPr>
          </a:p>
          <a:p>
            <a:pPr>
              <a:lnSpc>
                <a:spcPct val="110000"/>
              </a:lnSpc>
              <a:spcBef>
                <a:spcPct val="50000"/>
              </a:spcBef>
            </a:pPr>
            <a:endParaRPr lang="fr-FR" sz="1600" b="1">
              <a:latin typeface="Arial" charset="0"/>
            </a:endParaRPr>
          </a:p>
          <a:p>
            <a:pPr>
              <a:lnSpc>
                <a:spcPct val="110000"/>
              </a:lnSpc>
              <a:spcBef>
                <a:spcPct val="50000"/>
              </a:spcBef>
            </a:pPr>
            <a:endParaRPr lang="fr-FR" sz="1600" b="1"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29868" y="1392391"/>
            <a:ext cx="1473966" cy="404812"/>
          </a:xfrm>
          <a:prstGeom prst="rect">
            <a:avLst/>
          </a:prstGeom>
          <a:solidFill>
            <a:srgbClr val="C1DFE1"/>
          </a:solidFill>
          <a:ln w="12700">
            <a:solidFill>
              <a:srgbClr val="5CACB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DEMAG 50T (5)</a:t>
            </a:r>
            <a:endParaRPr lang="fr-FR" sz="1200" i="1" dirty="0">
              <a:solidFill>
                <a:srgbClr val="657EA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9868" y="4965431"/>
            <a:ext cx="1473966" cy="404812"/>
          </a:xfrm>
          <a:prstGeom prst="rect">
            <a:avLst/>
          </a:prstGeom>
          <a:solidFill>
            <a:srgbClr val="C1DFE1"/>
          </a:solidFill>
          <a:ln w="12700">
            <a:solidFill>
              <a:srgbClr val="5CACB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DEMAG 100T (2)</a:t>
            </a:r>
            <a:endParaRPr lang="fr-FR" sz="1200" i="1" dirty="0">
              <a:solidFill>
                <a:srgbClr val="657EA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29868" y="5562855"/>
            <a:ext cx="1473966" cy="404812"/>
          </a:xfrm>
          <a:prstGeom prst="rect">
            <a:avLst/>
          </a:prstGeom>
          <a:solidFill>
            <a:srgbClr val="C1DFE1"/>
          </a:solidFill>
          <a:ln w="12700">
            <a:solidFill>
              <a:srgbClr val="5CACB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DEMAG 120T (1)</a:t>
            </a:r>
            <a:endParaRPr lang="fr-FR" sz="1200" i="1" dirty="0">
              <a:solidFill>
                <a:srgbClr val="657EA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29868" y="6160279"/>
            <a:ext cx="1473966" cy="404812"/>
          </a:xfrm>
          <a:prstGeom prst="rect">
            <a:avLst/>
          </a:prstGeom>
          <a:solidFill>
            <a:srgbClr val="C1DFE1"/>
          </a:solidFill>
          <a:ln w="12700">
            <a:solidFill>
              <a:srgbClr val="5CACB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DEMAG 150T (1)</a:t>
            </a:r>
            <a:endParaRPr lang="fr-FR" sz="1200" i="1" dirty="0">
              <a:solidFill>
                <a:srgbClr val="657EA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130482" y="1296597"/>
            <a:ext cx="1473966" cy="404812"/>
          </a:xfrm>
          <a:prstGeom prst="rect">
            <a:avLst/>
          </a:prstGeom>
          <a:solidFill>
            <a:srgbClr val="C1DFE1"/>
          </a:solidFill>
          <a:ln w="12700">
            <a:solidFill>
              <a:srgbClr val="5CACB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DEMAG 160T (1)</a:t>
            </a:r>
            <a:endParaRPr lang="fr-FR" sz="1200" i="1" dirty="0">
              <a:solidFill>
                <a:srgbClr val="657EA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130482" y="2453769"/>
            <a:ext cx="1473966" cy="404812"/>
          </a:xfrm>
          <a:prstGeom prst="rect">
            <a:avLst/>
          </a:prstGeom>
          <a:solidFill>
            <a:srgbClr val="C1DFE1"/>
          </a:solidFill>
          <a:ln w="12700">
            <a:solidFill>
              <a:srgbClr val="5CACB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DEMAG 200T (2)</a:t>
            </a:r>
            <a:endParaRPr lang="fr-FR" sz="1200" i="1" dirty="0">
              <a:solidFill>
                <a:srgbClr val="657EA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130482" y="4215144"/>
            <a:ext cx="1473966" cy="404812"/>
          </a:xfrm>
          <a:prstGeom prst="rect">
            <a:avLst/>
          </a:prstGeom>
          <a:solidFill>
            <a:srgbClr val="C1DFE1"/>
          </a:solidFill>
          <a:ln w="12700">
            <a:solidFill>
              <a:srgbClr val="5CACB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DEMAG 300T (1)</a:t>
            </a:r>
            <a:endParaRPr lang="fr-FR" sz="1200" i="1" dirty="0">
              <a:solidFill>
                <a:srgbClr val="657EA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130482" y="5976516"/>
            <a:ext cx="1473966" cy="404812"/>
          </a:xfrm>
          <a:prstGeom prst="rect">
            <a:avLst/>
          </a:prstGeom>
          <a:solidFill>
            <a:srgbClr val="C1DFE1"/>
          </a:solidFill>
          <a:ln w="12700">
            <a:solidFill>
              <a:srgbClr val="5CACB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DEMAG 350T (1)</a:t>
            </a:r>
            <a:endParaRPr lang="fr-FR" sz="1200" i="1" dirty="0">
              <a:solidFill>
                <a:srgbClr val="657EA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29868" y="2587239"/>
            <a:ext cx="1473966" cy="404812"/>
          </a:xfrm>
          <a:prstGeom prst="rect">
            <a:avLst/>
          </a:prstGeom>
          <a:solidFill>
            <a:srgbClr val="C1DFE1"/>
          </a:solidFill>
          <a:ln w="12700">
            <a:solidFill>
              <a:srgbClr val="5CACB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ARBURG 50T (1)</a:t>
            </a:r>
            <a:endParaRPr lang="fr-FR" sz="1200" i="1" dirty="0">
              <a:solidFill>
                <a:srgbClr val="657EA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9868" y="3184663"/>
            <a:ext cx="1473966" cy="404812"/>
          </a:xfrm>
          <a:prstGeom prst="rect">
            <a:avLst/>
          </a:prstGeom>
          <a:solidFill>
            <a:srgbClr val="C1DFE1"/>
          </a:solidFill>
          <a:ln w="12700">
            <a:solidFill>
              <a:srgbClr val="5CACB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ARBURG 60T (1)</a:t>
            </a:r>
            <a:endParaRPr lang="fr-FR" sz="1200" i="1" dirty="0">
              <a:solidFill>
                <a:srgbClr val="657EA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29868" y="4368007"/>
            <a:ext cx="1473966" cy="404812"/>
          </a:xfrm>
          <a:prstGeom prst="rect">
            <a:avLst/>
          </a:prstGeom>
          <a:solidFill>
            <a:srgbClr val="C1DFE1"/>
          </a:solidFill>
          <a:ln w="12700">
            <a:solidFill>
              <a:srgbClr val="5CACB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ARBURG 80T (1)</a:t>
            </a:r>
            <a:endParaRPr lang="fr-FR" sz="1200" i="1" dirty="0">
              <a:solidFill>
                <a:srgbClr val="657EA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130482" y="1866644"/>
            <a:ext cx="1473966" cy="404812"/>
          </a:xfrm>
          <a:prstGeom prst="rect">
            <a:avLst/>
          </a:prstGeom>
          <a:solidFill>
            <a:srgbClr val="C1DFE1"/>
          </a:solidFill>
          <a:ln w="12700">
            <a:solidFill>
              <a:srgbClr val="5CACB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ARBURG 160T (1)</a:t>
            </a:r>
            <a:endParaRPr lang="fr-FR" sz="1200" i="1" dirty="0">
              <a:solidFill>
                <a:srgbClr val="657EA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130482" y="3628019"/>
            <a:ext cx="1473966" cy="404812"/>
          </a:xfrm>
          <a:prstGeom prst="rect">
            <a:avLst/>
          </a:prstGeom>
          <a:solidFill>
            <a:srgbClr val="C1DFE1"/>
          </a:solidFill>
          <a:ln w="12700">
            <a:solidFill>
              <a:srgbClr val="5CACB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ARBURG 220T (1)</a:t>
            </a:r>
            <a:endParaRPr lang="fr-FR" sz="1200" i="1" dirty="0">
              <a:solidFill>
                <a:srgbClr val="657EA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130482" y="4802269"/>
            <a:ext cx="1473966" cy="404812"/>
          </a:xfrm>
          <a:prstGeom prst="rect">
            <a:avLst/>
          </a:prstGeom>
          <a:solidFill>
            <a:srgbClr val="C1DFE1"/>
          </a:solidFill>
          <a:ln w="12700">
            <a:solidFill>
              <a:srgbClr val="5CACB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ARBURG 320T (3)</a:t>
            </a:r>
            <a:endParaRPr lang="fr-FR" sz="1200" i="1" dirty="0">
              <a:solidFill>
                <a:srgbClr val="657EA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130482" y="3040894"/>
            <a:ext cx="1473966" cy="404812"/>
          </a:xfrm>
          <a:prstGeom prst="rect">
            <a:avLst/>
          </a:prstGeom>
          <a:solidFill>
            <a:srgbClr val="C1DFE1"/>
          </a:solidFill>
          <a:ln w="12700">
            <a:solidFill>
              <a:srgbClr val="5CACB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BILLON 200T (1)</a:t>
            </a:r>
            <a:endParaRPr lang="fr-FR" sz="1200" i="1" dirty="0">
              <a:solidFill>
                <a:srgbClr val="657EA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130482" y="5389394"/>
            <a:ext cx="1473966" cy="404812"/>
          </a:xfrm>
          <a:prstGeom prst="rect">
            <a:avLst/>
          </a:prstGeom>
          <a:solidFill>
            <a:srgbClr val="C1DFE1"/>
          </a:solidFill>
          <a:ln w="12700">
            <a:solidFill>
              <a:srgbClr val="5CACB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BILLON 320T (1)</a:t>
            </a:r>
            <a:endParaRPr lang="fr-FR" sz="1200" i="1" dirty="0">
              <a:solidFill>
                <a:srgbClr val="657EA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29868" y="1989815"/>
            <a:ext cx="1473966" cy="404812"/>
          </a:xfrm>
          <a:prstGeom prst="rect">
            <a:avLst/>
          </a:prstGeom>
          <a:solidFill>
            <a:srgbClr val="C1DFE1"/>
          </a:solidFill>
          <a:ln w="12700">
            <a:solidFill>
              <a:srgbClr val="5CACB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K50 50T (2)</a:t>
            </a:r>
            <a:endParaRPr lang="fr-FR" sz="1200" i="1" dirty="0">
              <a:solidFill>
                <a:srgbClr val="657EA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29868" y="3761754"/>
            <a:ext cx="1473966" cy="404812"/>
          </a:xfrm>
          <a:prstGeom prst="rect">
            <a:avLst/>
          </a:prstGeom>
          <a:solidFill>
            <a:srgbClr val="C1DFE1"/>
          </a:solidFill>
          <a:ln w="12700">
            <a:solidFill>
              <a:srgbClr val="5CACB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BAT. </a:t>
            </a:r>
            <a:r>
              <a:rPr lang="fr-FR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Vertical </a:t>
            </a:r>
            <a:r>
              <a:rPr lang="fr-FR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75T (1)</a:t>
            </a:r>
            <a:endParaRPr lang="fr-FR" sz="1200" i="1" dirty="0">
              <a:solidFill>
                <a:srgbClr val="657EA7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908457"/>
            <a:ext cx="4947497" cy="3298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Rectangle 2058"/>
          <p:cNvSpPr>
            <a:spLocks noChangeArrowheads="1"/>
          </p:cNvSpPr>
          <p:nvPr/>
        </p:nvSpPr>
        <p:spPr bwMode="auto">
          <a:xfrm>
            <a:off x="531838" y="332656"/>
            <a:ext cx="62646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  <a:buBlip>
                <a:blip r:embed="rId3"/>
              </a:buBlip>
            </a:pPr>
            <a:r>
              <a:rPr kumimoji="1" lang="en-US" dirty="0" smtClean="0">
                <a:latin typeface="Arial" charset="0"/>
              </a:rPr>
              <a:t>Plants and Equipment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51520" y="836712"/>
            <a:ext cx="534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Production Plant</a:t>
            </a:r>
            <a:r>
              <a:rPr lang="fr-FR" dirty="0" smtClean="0"/>
              <a:t> </a:t>
            </a:r>
            <a:r>
              <a:rPr lang="fr-FR" dirty="0" err="1" smtClean="0"/>
              <a:t>Tunisia</a:t>
            </a:r>
            <a:r>
              <a:rPr lang="fr-FR" dirty="0" smtClean="0"/>
              <a:t> – </a:t>
            </a:r>
            <a:r>
              <a:rPr lang="fr-FR" dirty="0" err="1" smtClean="0"/>
              <a:t>Kondar</a:t>
            </a:r>
            <a:r>
              <a:rPr lang="fr-FR" dirty="0" smtClean="0"/>
              <a:t> – Injection Machines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91154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3"/>
          <p:cNvSpPr>
            <a:spLocks noChangeArrowheads="1"/>
          </p:cNvSpPr>
          <p:nvPr/>
        </p:nvSpPr>
        <p:spPr bwMode="auto">
          <a:xfrm>
            <a:off x="5503863" y="2474913"/>
            <a:ext cx="184150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fr-FR" sz="1600" b="1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fr-FR" sz="1600" b="1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fr-FR" sz="1600" b="1">
              <a:latin typeface="Arial" charset="0"/>
            </a:endParaRPr>
          </a:p>
          <a:p>
            <a:endParaRPr lang="fr-FR" sz="1600" b="1">
              <a:latin typeface="Arial" charset="0"/>
            </a:endParaRPr>
          </a:p>
          <a:p>
            <a:pPr>
              <a:lnSpc>
                <a:spcPct val="110000"/>
              </a:lnSpc>
              <a:spcBef>
                <a:spcPct val="50000"/>
              </a:spcBef>
            </a:pPr>
            <a:endParaRPr lang="fr-FR" sz="1600" b="1">
              <a:latin typeface="Arial" charset="0"/>
            </a:endParaRPr>
          </a:p>
          <a:p>
            <a:pPr>
              <a:lnSpc>
                <a:spcPct val="110000"/>
              </a:lnSpc>
              <a:spcBef>
                <a:spcPct val="50000"/>
              </a:spcBef>
            </a:pPr>
            <a:endParaRPr lang="fr-FR" sz="1600" b="1">
              <a:latin typeface="Arial" charset="0"/>
            </a:endParaRPr>
          </a:p>
        </p:txBody>
      </p:sp>
      <p:sp>
        <p:nvSpPr>
          <p:cNvPr id="12" name="Rectangle 1027"/>
          <p:cNvSpPr>
            <a:spLocks noChangeArrowheads="1"/>
          </p:cNvSpPr>
          <p:nvPr/>
        </p:nvSpPr>
        <p:spPr bwMode="auto">
          <a:xfrm>
            <a:off x="6588125" y="2708275"/>
            <a:ext cx="2520950" cy="2555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defTabSz="762000">
              <a:spcBef>
                <a:spcPct val="50000"/>
              </a:spcBef>
            </a:pPr>
            <a:r>
              <a:rPr lang="fr-FR" sz="1600" b="1"/>
              <a:t>TECHNOLOGIES</a:t>
            </a:r>
          </a:p>
          <a:p>
            <a:pPr defTabSz="762000">
              <a:spcBef>
                <a:spcPct val="50000"/>
              </a:spcBef>
            </a:pPr>
            <a:r>
              <a:rPr lang="fr-FR" sz="1600"/>
              <a:t>- US welding</a:t>
            </a:r>
          </a:p>
          <a:p>
            <a:pPr defTabSz="762000">
              <a:spcBef>
                <a:spcPct val="50000"/>
              </a:spcBef>
            </a:pPr>
            <a:r>
              <a:rPr lang="fr-FR" sz="1600"/>
              <a:t>- Hot plate welding</a:t>
            </a:r>
          </a:p>
          <a:p>
            <a:pPr defTabSz="762000">
              <a:spcBef>
                <a:spcPct val="50000"/>
              </a:spcBef>
            </a:pPr>
            <a:r>
              <a:rPr lang="fr-FR" sz="1600"/>
              <a:t>- ATEQ sealing tests</a:t>
            </a:r>
          </a:p>
          <a:p>
            <a:pPr defTabSz="762000">
              <a:spcBef>
                <a:spcPct val="50000"/>
              </a:spcBef>
            </a:pPr>
            <a:r>
              <a:rPr lang="fr-FR" sz="1600"/>
              <a:t>- Pad printing</a:t>
            </a:r>
          </a:p>
          <a:p>
            <a:pPr defTabSz="762000">
              <a:spcBef>
                <a:spcPct val="50000"/>
              </a:spcBef>
            </a:pPr>
            <a:r>
              <a:rPr lang="fr-FR" sz="1600"/>
              <a:t>- Hot stamping</a:t>
            </a:r>
          </a:p>
          <a:p>
            <a:pPr defTabSz="762000">
              <a:spcBef>
                <a:spcPct val="50000"/>
              </a:spcBef>
            </a:pPr>
            <a:r>
              <a:rPr lang="fr-FR" sz="1600"/>
              <a:t>- Cleanliless area</a:t>
            </a:r>
          </a:p>
        </p:txBody>
      </p:sp>
      <p:sp>
        <p:nvSpPr>
          <p:cNvPr id="13" name="Rectangle 54"/>
          <p:cNvSpPr>
            <a:spLocks noChangeArrowheads="1"/>
          </p:cNvSpPr>
          <p:nvPr/>
        </p:nvSpPr>
        <p:spPr bwMode="auto">
          <a:xfrm>
            <a:off x="323850" y="5732463"/>
            <a:ext cx="61198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600" i="1" dirty="0" err="1"/>
              <a:t>Manual</a:t>
            </a:r>
            <a:r>
              <a:rPr lang="fr-FR" sz="1600" i="1" dirty="0"/>
              <a:t> </a:t>
            </a:r>
            <a:r>
              <a:rPr lang="fr-FR" sz="1600" i="1" dirty="0" err="1" smtClean="0"/>
              <a:t>assembly</a:t>
            </a:r>
            <a:r>
              <a:rPr lang="fr-FR" sz="1600" i="1" dirty="0" smtClean="0"/>
              <a:t>, </a:t>
            </a:r>
            <a:r>
              <a:rPr lang="fr-FR" sz="1600" i="1" dirty="0" err="1"/>
              <a:t>semi-automatic</a:t>
            </a:r>
            <a:r>
              <a:rPr lang="fr-FR" sz="1600" i="1" dirty="0"/>
              <a:t> </a:t>
            </a:r>
            <a:r>
              <a:rPr lang="fr-FR" sz="1600" i="1" dirty="0" smtClean="0"/>
              <a:t>and</a:t>
            </a:r>
            <a:r>
              <a:rPr lang="fr-FR" sz="1600" i="1" dirty="0" smtClean="0"/>
              <a:t> </a:t>
            </a:r>
            <a:r>
              <a:rPr lang="fr-FR" sz="1600" i="1" dirty="0" err="1"/>
              <a:t>automatic</a:t>
            </a:r>
            <a:endParaRPr lang="fr-FR" sz="1600" i="1" dirty="0"/>
          </a:p>
        </p:txBody>
      </p:sp>
      <p:sp>
        <p:nvSpPr>
          <p:cNvPr id="10" name="Rectangle 2058"/>
          <p:cNvSpPr>
            <a:spLocks noChangeArrowheads="1"/>
          </p:cNvSpPr>
          <p:nvPr/>
        </p:nvSpPr>
        <p:spPr bwMode="auto">
          <a:xfrm>
            <a:off x="531838" y="332656"/>
            <a:ext cx="62646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  <a:buBlip>
                <a:blip r:embed="rId2"/>
              </a:buBlip>
            </a:pPr>
            <a:r>
              <a:rPr kumimoji="1" lang="en-US" dirty="0" smtClean="0">
                <a:latin typeface="Arial" charset="0"/>
              </a:rPr>
              <a:t>Plants and Equipment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1520" y="836712"/>
            <a:ext cx="5415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Production Plant</a:t>
            </a:r>
            <a:r>
              <a:rPr lang="fr-FR" dirty="0" smtClean="0"/>
              <a:t> </a:t>
            </a:r>
            <a:r>
              <a:rPr lang="fr-FR" dirty="0" err="1" smtClean="0"/>
              <a:t>Tunisia</a:t>
            </a:r>
            <a:r>
              <a:rPr lang="fr-FR" dirty="0" smtClean="0"/>
              <a:t> – </a:t>
            </a:r>
            <a:r>
              <a:rPr lang="fr-FR" dirty="0" err="1" smtClean="0"/>
              <a:t>Kondar</a:t>
            </a:r>
            <a:r>
              <a:rPr lang="fr-FR" dirty="0" smtClean="0"/>
              <a:t> – </a:t>
            </a:r>
            <a:r>
              <a:rPr lang="fr-FR" dirty="0" err="1" smtClean="0"/>
              <a:t>Assembly</a:t>
            </a:r>
            <a:r>
              <a:rPr lang="fr-FR" dirty="0" smtClean="0"/>
              <a:t> Machines</a:t>
            </a:r>
            <a:endParaRPr lang="fr-BE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25" y="2558245"/>
            <a:ext cx="4283521" cy="2855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 descr="C:\Users\SBenalycherif\Desktop\MARKETING MIT\PHOTOS\2\357CANON\_MG_578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520" y="1484784"/>
            <a:ext cx="1931987" cy="1512888"/>
          </a:xfrm>
          <a:prstGeom prst="rect">
            <a:avLst/>
          </a:prstGeom>
          <a:noFill/>
          <a:ln w="9525">
            <a:solidFill>
              <a:srgbClr val="5CACB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4783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027"/>
          <p:cNvSpPr>
            <a:spLocks noChangeArrowheads="1"/>
          </p:cNvSpPr>
          <p:nvPr/>
        </p:nvSpPr>
        <p:spPr bwMode="auto">
          <a:xfrm>
            <a:off x="4924648" y="3946120"/>
            <a:ext cx="3743771" cy="206210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defTabSz="762000">
              <a:spcBef>
                <a:spcPct val="50000"/>
              </a:spcBef>
            </a:pPr>
            <a:r>
              <a:rPr lang="fr-FR" sz="1600" b="1" dirty="0" smtClean="0"/>
              <a:t>TECHNOLOGIES AVAILABLE :</a:t>
            </a:r>
            <a:endParaRPr lang="fr-FR" sz="1600" b="1" dirty="0"/>
          </a:p>
          <a:p>
            <a:pPr defTabSz="762000">
              <a:spcBef>
                <a:spcPct val="50000"/>
              </a:spcBef>
            </a:pPr>
            <a:r>
              <a:rPr lang="fr-FR" sz="1600" dirty="0"/>
              <a:t>- Laser </a:t>
            </a:r>
            <a:r>
              <a:rPr lang="fr-FR" sz="1600" dirty="0" err="1"/>
              <a:t>welding</a:t>
            </a:r>
            <a:endParaRPr lang="fr-FR" sz="1600" dirty="0"/>
          </a:p>
          <a:p>
            <a:pPr defTabSz="762000">
              <a:spcBef>
                <a:spcPct val="50000"/>
              </a:spcBef>
            </a:pPr>
            <a:r>
              <a:rPr lang="fr-FR" sz="1600" dirty="0"/>
              <a:t>- </a:t>
            </a:r>
            <a:r>
              <a:rPr lang="fr-FR" sz="1600" dirty="0" err="1"/>
              <a:t>Wire</a:t>
            </a:r>
            <a:r>
              <a:rPr lang="fr-FR" sz="1600" dirty="0"/>
              <a:t> machines</a:t>
            </a:r>
          </a:p>
          <a:p>
            <a:pPr defTabSz="762000">
              <a:spcBef>
                <a:spcPct val="50000"/>
              </a:spcBef>
            </a:pPr>
            <a:r>
              <a:rPr lang="fr-FR" sz="1600" dirty="0"/>
              <a:t>- </a:t>
            </a:r>
            <a:r>
              <a:rPr lang="fr-FR" sz="1600" dirty="0" err="1"/>
              <a:t>Electroerosion</a:t>
            </a:r>
            <a:r>
              <a:rPr lang="fr-FR" sz="1600" dirty="0"/>
              <a:t/>
            </a:r>
            <a:br>
              <a:rPr lang="fr-FR" sz="1600" dirty="0"/>
            </a:br>
            <a:r>
              <a:rPr lang="fr-FR" sz="1600" dirty="0"/>
              <a:t>  (</a:t>
            </a:r>
            <a:r>
              <a:rPr lang="fr-FR" sz="1600" dirty="0" err="1"/>
              <a:t>hubbing</a:t>
            </a:r>
            <a:r>
              <a:rPr lang="fr-FR" sz="1600" dirty="0"/>
              <a:t>)</a:t>
            </a:r>
          </a:p>
          <a:p>
            <a:pPr defTabSz="762000">
              <a:spcBef>
                <a:spcPct val="50000"/>
              </a:spcBef>
            </a:pPr>
            <a:r>
              <a:rPr lang="fr-FR" sz="1600" dirty="0"/>
              <a:t>-  High Speed </a:t>
            </a:r>
            <a:r>
              <a:rPr lang="fr-FR" sz="1600" dirty="0" err="1"/>
              <a:t>Machining</a:t>
            </a:r>
            <a:endParaRPr lang="fr-FR" sz="1600" dirty="0"/>
          </a:p>
        </p:txBody>
      </p:sp>
      <p:pic>
        <p:nvPicPr>
          <p:cNvPr id="18" name="Picture 2" descr="C:\photos Mit\SERLYMO\Photo 548.jp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 t="30936"/>
          <a:stretch>
            <a:fillRect/>
          </a:stretch>
        </p:blipFill>
        <p:spPr bwMode="auto">
          <a:xfrm>
            <a:off x="352796" y="4005064"/>
            <a:ext cx="4221736" cy="1944216"/>
          </a:xfrm>
          <a:prstGeom prst="rect">
            <a:avLst/>
          </a:prstGeom>
          <a:noFill/>
          <a:ln w="9525">
            <a:solidFill>
              <a:srgbClr val="5CACB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</p:pic>
      <p:pic>
        <p:nvPicPr>
          <p:cNvPr id="19" name="Picture 3" descr="C:\photos Mit\SERLYMO\Photo 546.jpg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 t="14124" b="9605"/>
          <a:stretch>
            <a:fillRect/>
          </a:stretch>
        </p:blipFill>
        <p:spPr bwMode="auto">
          <a:xfrm>
            <a:off x="352796" y="1700808"/>
            <a:ext cx="4221736" cy="1944216"/>
          </a:xfrm>
          <a:prstGeom prst="rect">
            <a:avLst/>
          </a:prstGeom>
          <a:noFill/>
          <a:ln w="9525">
            <a:solidFill>
              <a:srgbClr val="5CACB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</p:pic>
      <p:sp>
        <p:nvSpPr>
          <p:cNvPr id="20" name="Rectangle 1027"/>
          <p:cNvSpPr>
            <a:spLocks noChangeArrowheads="1"/>
          </p:cNvSpPr>
          <p:nvPr/>
        </p:nvSpPr>
        <p:spPr bwMode="auto">
          <a:xfrm>
            <a:off x="5076056" y="1824305"/>
            <a:ext cx="3743771" cy="132343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defTabSz="762000">
              <a:spcBef>
                <a:spcPct val="50000"/>
              </a:spcBef>
            </a:pPr>
            <a:r>
              <a:rPr lang="fr-FR" sz="2000" b="1" dirty="0" err="1" smtClean="0"/>
              <a:t>Microtechnic</a:t>
            </a:r>
            <a:r>
              <a:rPr lang="fr-FR" sz="2000" b="1" dirty="0" smtClean="0"/>
              <a:t> has a </a:t>
            </a:r>
            <a:r>
              <a:rPr lang="fr-FR" sz="2000" b="1" dirty="0" err="1" smtClean="0"/>
              <a:t>privileged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partnership</a:t>
            </a:r>
            <a:r>
              <a:rPr lang="fr-FR" sz="2000" b="1" dirty="0" smtClean="0"/>
              <a:t> </a:t>
            </a:r>
            <a:r>
              <a:rPr lang="fr-FR" sz="2000" b="1" dirty="0" err="1"/>
              <a:t>with</a:t>
            </a:r>
            <a:r>
              <a:rPr lang="fr-FR" sz="2000" b="1" dirty="0"/>
              <a:t> </a:t>
            </a:r>
            <a:r>
              <a:rPr lang="fr-FR" sz="2000" b="1" dirty="0" smtClean="0"/>
              <a:t>a French</a:t>
            </a:r>
            <a:r>
              <a:rPr lang="fr-FR" sz="2000" b="1" dirty="0"/>
              <a:t/>
            </a:r>
            <a:br>
              <a:rPr lang="fr-FR" sz="2000" b="1" dirty="0"/>
            </a:br>
            <a:r>
              <a:rPr lang="fr-FR" sz="2000" b="1" dirty="0" err="1"/>
              <a:t>t</a:t>
            </a:r>
            <a:r>
              <a:rPr lang="fr-FR" sz="2000" b="1" dirty="0" err="1" smtClean="0"/>
              <a:t>oolmaker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located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within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walking</a:t>
            </a:r>
            <a:r>
              <a:rPr lang="fr-FR" sz="2000" b="1" dirty="0" smtClean="0"/>
              <a:t> distance from </a:t>
            </a:r>
            <a:r>
              <a:rPr lang="fr-FR" sz="2000" b="1" dirty="0" err="1" smtClean="0"/>
              <a:t>our</a:t>
            </a:r>
            <a:r>
              <a:rPr lang="fr-FR" sz="2000" b="1" dirty="0" smtClean="0"/>
              <a:t> plant</a:t>
            </a:r>
            <a:endParaRPr lang="fr-FR" sz="2000" dirty="0"/>
          </a:p>
        </p:txBody>
      </p:sp>
      <p:sp>
        <p:nvSpPr>
          <p:cNvPr id="27" name="Rectangle 2058"/>
          <p:cNvSpPr>
            <a:spLocks noChangeArrowheads="1"/>
          </p:cNvSpPr>
          <p:nvPr/>
        </p:nvSpPr>
        <p:spPr bwMode="auto">
          <a:xfrm>
            <a:off x="531838" y="332656"/>
            <a:ext cx="62646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  <a:buBlip>
                <a:blip r:embed="rId4"/>
              </a:buBlip>
            </a:pPr>
            <a:r>
              <a:rPr kumimoji="1" lang="en-US" dirty="0" smtClean="0">
                <a:latin typeface="Arial" charset="0"/>
              </a:rPr>
              <a:t>Plants and Equipment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51520" y="836712"/>
            <a:ext cx="4759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Production Plant</a:t>
            </a:r>
            <a:r>
              <a:rPr lang="fr-FR" dirty="0" smtClean="0"/>
              <a:t> </a:t>
            </a:r>
            <a:r>
              <a:rPr lang="fr-FR" dirty="0" err="1" smtClean="0"/>
              <a:t>Tunisia</a:t>
            </a:r>
            <a:r>
              <a:rPr lang="fr-FR" dirty="0" smtClean="0"/>
              <a:t> – </a:t>
            </a:r>
            <a:r>
              <a:rPr lang="fr-FR" dirty="0" err="1" smtClean="0"/>
              <a:t>Kondar</a:t>
            </a:r>
            <a:r>
              <a:rPr lang="fr-FR" dirty="0" smtClean="0"/>
              <a:t> – </a:t>
            </a:r>
            <a:r>
              <a:rPr lang="fr-FR" dirty="0" err="1" smtClean="0"/>
              <a:t>Tooling</a:t>
            </a:r>
            <a:r>
              <a:rPr lang="fr-FR" dirty="0" smtClean="0"/>
              <a:t> Shop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01394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27"/>
          <p:cNvSpPr>
            <a:spLocks noChangeArrowheads="1"/>
          </p:cNvSpPr>
          <p:nvPr/>
        </p:nvSpPr>
        <p:spPr bwMode="auto">
          <a:xfrm>
            <a:off x="6300788" y="2060575"/>
            <a:ext cx="2374900" cy="18161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defTabSz="762000">
              <a:spcBef>
                <a:spcPct val="50000"/>
              </a:spcBef>
            </a:pPr>
            <a:r>
              <a:rPr lang="fr-FR" sz="1600" b="1"/>
              <a:t>EQUIPMENT:</a:t>
            </a:r>
          </a:p>
          <a:p>
            <a:pPr defTabSz="762000">
              <a:spcBef>
                <a:spcPct val="50000"/>
              </a:spcBef>
            </a:pPr>
            <a:r>
              <a:rPr lang="fr-FR" sz="1600"/>
              <a:t>- </a:t>
            </a:r>
            <a:r>
              <a:rPr lang="en-US" sz="1600"/>
              <a:t>3D Mitutoyo machine</a:t>
            </a:r>
          </a:p>
          <a:p>
            <a:pPr defTabSz="762000">
              <a:spcBef>
                <a:spcPct val="50000"/>
              </a:spcBef>
            </a:pPr>
            <a:r>
              <a:rPr lang="en-US" sz="1600"/>
              <a:t>- Quickscope</a:t>
            </a:r>
          </a:p>
          <a:p>
            <a:pPr defTabSz="762000">
              <a:spcBef>
                <a:spcPct val="50000"/>
              </a:spcBef>
            </a:pPr>
            <a:r>
              <a:rPr lang="en-US" sz="1600"/>
              <a:t>- Profil Projector</a:t>
            </a:r>
          </a:p>
          <a:p>
            <a:pPr defTabSz="762000">
              <a:spcBef>
                <a:spcPct val="50000"/>
              </a:spcBef>
            </a:pPr>
            <a:r>
              <a:rPr lang="en-US" sz="1600"/>
              <a:t>- Climatic encolsure</a:t>
            </a:r>
          </a:p>
        </p:txBody>
      </p:sp>
      <p:sp>
        <p:nvSpPr>
          <p:cNvPr id="5" name="Rectangle 1027"/>
          <p:cNvSpPr>
            <a:spLocks noChangeArrowheads="1"/>
          </p:cNvSpPr>
          <p:nvPr/>
        </p:nvSpPr>
        <p:spPr bwMode="auto">
          <a:xfrm>
            <a:off x="6300788" y="4030663"/>
            <a:ext cx="2698750" cy="181588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defTabSz="762000">
              <a:spcBef>
                <a:spcPct val="50000"/>
              </a:spcBef>
            </a:pPr>
            <a:r>
              <a:rPr lang="en-US" sz="1600" b="1" dirty="0"/>
              <a:t>CLEANLINES MEASUREMENT: </a:t>
            </a:r>
          </a:p>
          <a:p>
            <a:pPr defTabSz="762000">
              <a:spcBef>
                <a:spcPct val="50000"/>
              </a:spcBef>
            </a:pPr>
            <a:r>
              <a:rPr lang="en-US" sz="1600" dirty="0"/>
              <a:t>- </a:t>
            </a:r>
            <a:r>
              <a:rPr lang="en-US" sz="1600" dirty="0" smtClean="0"/>
              <a:t>Filtering unit</a:t>
            </a:r>
            <a:endParaRPr lang="en-US" sz="1600" dirty="0"/>
          </a:p>
          <a:p>
            <a:pPr defTabSz="762000">
              <a:spcBef>
                <a:spcPct val="50000"/>
              </a:spcBef>
            </a:pPr>
            <a:r>
              <a:rPr lang="en-US" sz="1600" dirty="0"/>
              <a:t>- </a:t>
            </a:r>
            <a:r>
              <a:rPr lang="en-US" sz="1600" dirty="0" smtClean="0"/>
              <a:t>Measurement 0,1 </a:t>
            </a:r>
            <a:r>
              <a:rPr lang="en-US" sz="1600" dirty="0"/>
              <a:t>mg </a:t>
            </a:r>
          </a:p>
          <a:p>
            <a:pPr defTabSz="762000">
              <a:spcBef>
                <a:spcPct val="50000"/>
              </a:spcBef>
            </a:pPr>
            <a:r>
              <a:rPr lang="en-US" sz="1600" dirty="0"/>
              <a:t>- </a:t>
            </a:r>
            <a:r>
              <a:rPr lang="en-US" sz="1600" dirty="0" smtClean="0"/>
              <a:t>Drying unit</a:t>
            </a:r>
            <a:endParaRPr lang="en-US" sz="1600" dirty="0"/>
          </a:p>
          <a:p>
            <a:pPr defTabSz="762000">
              <a:spcBef>
                <a:spcPct val="50000"/>
              </a:spcBef>
            </a:pPr>
            <a:r>
              <a:rPr lang="en-US" sz="1600" dirty="0"/>
              <a:t>- Microscope</a:t>
            </a:r>
          </a:p>
        </p:txBody>
      </p:sp>
      <p:pic>
        <p:nvPicPr>
          <p:cNvPr id="12" name="Espace réservé du contenu 4" descr="Photo 071.jpg"/>
          <p:cNvPicPr>
            <a:picLocks noChangeAspect="1"/>
          </p:cNvPicPr>
          <p:nvPr/>
        </p:nvPicPr>
        <p:blipFill>
          <a:blip r:embed="rId2" cstate="print"/>
          <a:srcRect l="6522" r="29891"/>
          <a:stretch>
            <a:fillRect/>
          </a:stretch>
        </p:blipFill>
        <p:spPr>
          <a:xfrm>
            <a:off x="356401" y="2276872"/>
            <a:ext cx="2991463" cy="3528392"/>
          </a:xfrm>
          <a:prstGeom prst="rect">
            <a:avLst/>
          </a:prstGeom>
          <a:ln>
            <a:solidFill>
              <a:srgbClr val="C1DFE1"/>
            </a:solidFill>
          </a:ln>
          <a:effectLst>
            <a:innerShdw blurRad="114300">
              <a:prstClr val="black"/>
            </a:innerShdw>
          </a:effectLst>
        </p:spPr>
      </p:pic>
      <p:pic>
        <p:nvPicPr>
          <p:cNvPr id="13" name="Image 5" descr="Photo 072.jpg"/>
          <p:cNvPicPr>
            <a:picLocks noChangeAspect="1"/>
          </p:cNvPicPr>
          <p:nvPr/>
        </p:nvPicPr>
        <p:blipFill>
          <a:blip r:embed="rId3" cstate="print"/>
          <a:srcRect l="29348" r="11957"/>
          <a:stretch>
            <a:fillRect/>
          </a:stretch>
        </p:blipFill>
        <p:spPr bwMode="auto">
          <a:xfrm>
            <a:off x="3466834" y="2276872"/>
            <a:ext cx="2761350" cy="3528392"/>
          </a:xfrm>
          <a:prstGeom prst="rect">
            <a:avLst/>
          </a:prstGeom>
          <a:noFill/>
          <a:ln>
            <a:solidFill>
              <a:srgbClr val="C1DFE1"/>
            </a:solidFill>
          </a:ln>
          <a:effectLst>
            <a:innerShdw blurRad="114300">
              <a:prstClr val="black"/>
            </a:innerShdw>
          </a:effectLst>
        </p:spPr>
      </p:pic>
      <p:sp>
        <p:nvSpPr>
          <p:cNvPr id="14" name="Rectangle 2058"/>
          <p:cNvSpPr>
            <a:spLocks noChangeArrowheads="1"/>
          </p:cNvSpPr>
          <p:nvPr/>
        </p:nvSpPr>
        <p:spPr bwMode="auto">
          <a:xfrm>
            <a:off x="531838" y="332656"/>
            <a:ext cx="62646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  <a:buBlip>
                <a:blip r:embed="rId4"/>
              </a:buBlip>
            </a:pPr>
            <a:r>
              <a:rPr kumimoji="1" lang="en-US" dirty="0" smtClean="0">
                <a:latin typeface="Arial" charset="0"/>
              </a:rPr>
              <a:t>Plants and Equipment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1520" y="836712"/>
            <a:ext cx="4984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Production Plant</a:t>
            </a:r>
            <a:r>
              <a:rPr lang="fr-FR" dirty="0" smtClean="0"/>
              <a:t> </a:t>
            </a:r>
            <a:r>
              <a:rPr lang="fr-FR" dirty="0" err="1" smtClean="0"/>
              <a:t>Tunisia</a:t>
            </a:r>
            <a:r>
              <a:rPr lang="fr-FR" dirty="0" smtClean="0"/>
              <a:t> – </a:t>
            </a:r>
            <a:r>
              <a:rPr lang="fr-FR" dirty="0" err="1" smtClean="0"/>
              <a:t>Kondar</a:t>
            </a:r>
            <a:r>
              <a:rPr lang="fr-FR" dirty="0" smtClean="0"/>
              <a:t> – </a:t>
            </a:r>
            <a:r>
              <a:rPr lang="fr-FR" dirty="0" err="1" smtClean="0"/>
              <a:t>Quality</a:t>
            </a:r>
            <a:r>
              <a:rPr lang="fr-FR" dirty="0" smtClean="0"/>
              <a:t> Control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391212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8" descr="C:\Users\SBenalycherif\Desktop\ScreenShot046-be67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772816"/>
            <a:ext cx="2808312" cy="2070693"/>
          </a:xfrm>
          <a:prstGeom prst="rect">
            <a:avLst/>
          </a:prstGeom>
          <a:noFill/>
          <a:ln w="9525">
            <a:solidFill>
              <a:srgbClr val="5CACB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</p:pic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4351102"/>
            <a:ext cx="2808312" cy="2174242"/>
          </a:xfrm>
          <a:prstGeom prst="rect">
            <a:avLst/>
          </a:prstGeom>
          <a:noFill/>
          <a:ln w="9525">
            <a:solidFill>
              <a:srgbClr val="5CACB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</p:pic>
      <p:pic>
        <p:nvPicPr>
          <p:cNvPr id="7" name="Image 23" descr="Image 2.jpg"/>
          <p:cNvPicPr>
            <a:picLocks noChangeAspect="1"/>
          </p:cNvPicPr>
          <p:nvPr/>
        </p:nvPicPr>
        <p:blipFill>
          <a:blip r:embed="rId4" cstate="print"/>
          <a:srcRect l="9401" r="10800" b="4641"/>
          <a:stretch>
            <a:fillRect/>
          </a:stretch>
        </p:blipFill>
        <p:spPr>
          <a:xfrm>
            <a:off x="395536" y="3559014"/>
            <a:ext cx="2880320" cy="1593505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8" name="Image 24" descr="Image 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1775834"/>
            <a:ext cx="2880320" cy="150915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9" name="ZoneTexte 26"/>
          <p:cNvSpPr txBox="1">
            <a:spLocks noChangeArrowheads="1"/>
          </p:cNvSpPr>
          <p:nvPr/>
        </p:nvSpPr>
        <p:spPr bwMode="auto">
          <a:xfrm>
            <a:off x="3563938" y="2060575"/>
            <a:ext cx="24479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/>
              <a:t>Fuel Filling System</a:t>
            </a:r>
          </a:p>
        </p:txBody>
      </p:sp>
      <p:sp>
        <p:nvSpPr>
          <p:cNvPr id="10" name="ZoneTexte 27"/>
          <p:cNvSpPr txBox="1">
            <a:spLocks noChangeArrowheads="1"/>
          </p:cNvSpPr>
          <p:nvPr/>
        </p:nvSpPr>
        <p:spPr bwMode="auto">
          <a:xfrm>
            <a:off x="3995738" y="2944813"/>
            <a:ext cx="15843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/>
              <a:t>Motors</a:t>
            </a:r>
            <a:br>
              <a:rPr lang="fr-FR" sz="1600"/>
            </a:br>
            <a:r>
              <a:rPr lang="fr-FR" sz="1600"/>
              <a:t>     &amp;</a:t>
            </a:r>
            <a:br>
              <a:rPr lang="fr-FR" sz="1600"/>
            </a:br>
            <a:r>
              <a:rPr lang="fr-FR" sz="1600"/>
              <a:t>Automatisms</a:t>
            </a:r>
          </a:p>
        </p:txBody>
      </p:sp>
      <p:sp>
        <p:nvSpPr>
          <p:cNvPr id="11" name="Triangle isocèle 29"/>
          <p:cNvSpPr/>
          <p:nvPr/>
        </p:nvSpPr>
        <p:spPr>
          <a:xfrm rot="5400000">
            <a:off x="2988469" y="2132807"/>
            <a:ext cx="935037" cy="215900"/>
          </a:xfrm>
          <a:prstGeom prst="triangle">
            <a:avLst/>
          </a:prstGeom>
          <a:solidFill>
            <a:srgbClr val="C1D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9000" b="1" dirty="0">
              <a:solidFill>
                <a:schemeClr val="tx1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2" name="Triangle isocèle 30"/>
          <p:cNvSpPr/>
          <p:nvPr/>
        </p:nvSpPr>
        <p:spPr>
          <a:xfrm rot="16200000" flipH="1">
            <a:off x="5220494" y="3271044"/>
            <a:ext cx="935038" cy="215900"/>
          </a:xfrm>
          <a:prstGeom prst="triangle">
            <a:avLst/>
          </a:prstGeom>
          <a:solidFill>
            <a:srgbClr val="C1D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9000" b="1" dirty="0">
              <a:solidFill>
                <a:schemeClr val="tx1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3" name="Triangle isocèle 32"/>
          <p:cNvSpPr/>
          <p:nvPr/>
        </p:nvSpPr>
        <p:spPr>
          <a:xfrm rot="5400000">
            <a:off x="2987675" y="4206876"/>
            <a:ext cx="936625" cy="215900"/>
          </a:xfrm>
          <a:prstGeom prst="triangle">
            <a:avLst/>
          </a:prstGeom>
          <a:solidFill>
            <a:srgbClr val="C1D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9000" b="1" dirty="0">
              <a:solidFill>
                <a:schemeClr val="tx1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4" name="Triangle isocèle 33"/>
          <p:cNvSpPr/>
          <p:nvPr/>
        </p:nvSpPr>
        <p:spPr>
          <a:xfrm rot="16200000" flipH="1">
            <a:off x="5219700" y="5214938"/>
            <a:ext cx="936625" cy="215900"/>
          </a:xfrm>
          <a:prstGeom prst="triangle">
            <a:avLst/>
          </a:prstGeom>
          <a:solidFill>
            <a:srgbClr val="C1D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9000" b="1" dirty="0">
              <a:solidFill>
                <a:schemeClr val="tx1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5" name="Triangle isocèle 34"/>
          <p:cNvSpPr/>
          <p:nvPr/>
        </p:nvSpPr>
        <p:spPr>
          <a:xfrm rot="5400000">
            <a:off x="2987675" y="5935663"/>
            <a:ext cx="936625" cy="215900"/>
          </a:xfrm>
          <a:prstGeom prst="triangle">
            <a:avLst/>
          </a:prstGeom>
          <a:solidFill>
            <a:srgbClr val="C1D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9000" b="1" dirty="0">
              <a:solidFill>
                <a:schemeClr val="tx1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6" name="ZoneTexte 35"/>
          <p:cNvSpPr txBox="1">
            <a:spLocks noChangeArrowheads="1"/>
          </p:cNvSpPr>
          <p:nvPr/>
        </p:nvSpPr>
        <p:spPr bwMode="auto">
          <a:xfrm>
            <a:off x="3563938" y="4098925"/>
            <a:ext cx="22240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/>
              <a:t>Braking System</a:t>
            </a:r>
          </a:p>
        </p:txBody>
      </p:sp>
      <p:sp>
        <p:nvSpPr>
          <p:cNvPr id="17" name="ZoneTexte 36"/>
          <p:cNvSpPr txBox="1">
            <a:spLocks noChangeArrowheads="1"/>
          </p:cNvSpPr>
          <p:nvPr/>
        </p:nvSpPr>
        <p:spPr bwMode="auto">
          <a:xfrm>
            <a:off x="3563938" y="5862638"/>
            <a:ext cx="187166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/>
              <a:t>Sports articles</a:t>
            </a:r>
          </a:p>
        </p:txBody>
      </p:sp>
      <p:sp>
        <p:nvSpPr>
          <p:cNvPr id="18" name="ZoneTexte 37"/>
          <p:cNvSpPr txBox="1">
            <a:spLocks noChangeArrowheads="1"/>
          </p:cNvSpPr>
          <p:nvPr/>
        </p:nvSpPr>
        <p:spPr bwMode="auto">
          <a:xfrm>
            <a:off x="3995738" y="4887913"/>
            <a:ext cx="19446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/>
              <a:t>Pomp System</a:t>
            </a:r>
            <a:br>
              <a:rPr lang="fr-FR" sz="1600"/>
            </a:br>
            <a:r>
              <a:rPr lang="fr-FR" sz="1600"/>
              <a:t>     &amp;</a:t>
            </a:r>
            <a:br>
              <a:rPr lang="fr-FR" sz="1600"/>
            </a:br>
            <a:r>
              <a:rPr lang="fr-FR" sz="1600"/>
              <a:t>Water Filtering</a:t>
            </a:r>
          </a:p>
        </p:txBody>
      </p:sp>
      <p:sp>
        <p:nvSpPr>
          <p:cNvPr id="19" name="Rectangle 2058"/>
          <p:cNvSpPr>
            <a:spLocks noChangeArrowheads="1"/>
          </p:cNvSpPr>
          <p:nvPr/>
        </p:nvSpPr>
        <p:spPr bwMode="auto">
          <a:xfrm>
            <a:off x="531838" y="332656"/>
            <a:ext cx="62646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  <a:buBlip>
                <a:blip r:embed="rId6"/>
              </a:buBlip>
            </a:pPr>
            <a:r>
              <a:rPr kumimoji="1" lang="en-US" dirty="0" smtClean="0">
                <a:latin typeface="Arial" charset="0"/>
              </a:rPr>
              <a:t>Main products</a:t>
            </a:r>
          </a:p>
        </p:txBody>
      </p:sp>
      <p:pic>
        <p:nvPicPr>
          <p:cNvPr id="20" name="Image 26" descr="Arc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8677" y="5647966"/>
            <a:ext cx="30940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76550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0457987"/>
              </p:ext>
            </p:extLst>
          </p:nvPr>
        </p:nvGraphicFramePr>
        <p:xfrm>
          <a:off x="127191" y="1707927"/>
          <a:ext cx="8588857" cy="510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Picture" r:id="rId3" imgW="5937504" imgH="3779520" progId="Word.Picture.8">
                  <p:embed/>
                </p:oleObj>
              </mc:Choice>
              <mc:Fallback>
                <p:oleObj name="Picture" r:id="rId3" imgW="5937504" imgH="377952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191" y="1707927"/>
                        <a:ext cx="8588857" cy="5106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5343483"/>
              </p:ext>
            </p:extLst>
          </p:nvPr>
        </p:nvGraphicFramePr>
        <p:xfrm>
          <a:off x="2255534" y="956940"/>
          <a:ext cx="1600200" cy="117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Picture" r:id="rId5" imgW="3762756" imgH="2763012" progId="Word.Picture.8">
                  <p:embed/>
                </p:oleObj>
              </mc:Choice>
              <mc:Fallback>
                <p:oleObj name="Picture" r:id="rId5" imgW="3762756" imgH="2763012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5534" y="956940"/>
                        <a:ext cx="1600200" cy="1174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Line 11"/>
          <p:cNvSpPr>
            <a:spLocks noChangeShapeType="1"/>
          </p:cNvSpPr>
          <p:nvPr/>
        </p:nvSpPr>
        <p:spPr bwMode="auto">
          <a:xfrm flipH="1">
            <a:off x="1007459" y="1563912"/>
            <a:ext cx="2155306" cy="92338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4742054" y="2157089"/>
            <a:ext cx="1711325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FILLER HEAD</a:t>
            </a:r>
            <a:endParaRPr lang="fr-FR" dirty="0"/>
          </a:p>
        </p:txBody>
      </p:sp>
      <p:pic>
        <p:nvPicPr>
          <p:cNvPr id="6" name="Picture 13" descr="H:\JJ_VIEIRA\DSCF000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067" y="849537"/>
            <a:ext cx="2057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14"/>
          <p:cNvSpPr>
            <a:spLocks noChangeArrowheads="1"/>
          </p:cNvSpPr>
          <p:nvPr/>
        </p:nvSpPr>
        <p:spPr bwMode="auto">
          <a:xfrm>
            <a:off x="3842438" y="1268091"/>
            <a:ext cx="685800" cy="381000"/>
          </a:xfrm>
          <a:prstGeom prst="leftArrow">
            <a:avLst>
              <a:gd name="adj1" fmla="val 50000"/>
              <a:gd name="adj2" fmla="val 45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pic>
        <p:nvPicPr>
          <p:cNvPr id="8" name="Picture 15" descr="H:\JJ_VIEIRA\DSCF000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267" y="2415530"/>
            <a:ext cx="1752600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2710055" y="3524399"/>
            <a:ext cx="226695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ROLLOVER VALVE</a:t>
            </a:r>
          </a:p>
          <a:p>
            <a:pPr algn="ctr">
              <a:defRPr/>
            </a:pPr>
            <a:r>
              <a:rPr lang="fr-FR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FLVV</a:t>
            </a:r>
            <a:endParaRPr lang="fr-FR" dirty="0"/>
          </a:p>
        </p:txBody>
      </p:sp>
      <p:pic>
        <p:nvPicPr>
          <p:cNvPr id="10" name="Picture 17" descr="H:\JJ_VIEIRA\DSCF0003.JPG"/>
          <p:cNvPicPr>
            <a:picLocks noChangeAspect="1" noChangeArrowheads="1"/>
          </p:cNvPicPr>
          <p:nvPr/>
        </p:nvPicPr>
        <p:blipFill>
          <a:blip r:embed="rId9">
            <a:lum brigh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6" t="3307" r="10982"/>
          <a:stretch>
            <a:fillRect/>
          </a:stretch>
        </p:blipFill>
        <p:spPr bwMode="auto">
          <a:xfrm>
            <a:off x="7101080" y="5945424"/>
            <a:ext cx="1752600" cy="131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5616767" y="5971853"/>
            <a:ext cx="1484313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OPR VALVE</a:t>
            </a:r>
            <a:endParaRPr lang="fr-FR" dirty="0"/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4356292" y="6557641"/>
            <a:ext cx="18605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INJECTOR FAP</a:t>
            </a:r>
            <a:endParaRPr lang="fr-FR" dirty="0"/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2140143" y="6262365"/>
            <a:ext cx="569912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ICV</a:t>
            </a:r>
            <a:endParaRPr lang="fr-FR" dirty="0"/>
          </a:p>
        </p:txBody>
      </p:sp>
      <p:sp>
        <p:nvSpPr>
          <p:cNvPr id="14" name="Text Box 18"/>
          <p:cNvSpPr txBox="1">
            <a:spLocks noChangeArrowheads="1"/>
          </p:cNvSpPr>
          <p:nvPr/>
        </p:nvSpPr>
        <p:spPr bwMode="auto">
          <a:xfrm>
            <a:off x="517716" y="5678166"/>
            <a:ext cx="101917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NIPPLE</a:t>
            </a:r>
            <a:endParaRPr lang="fr-FR" dirty="0"/>
          </a:p>
        </p:txBody>
      </p:sp>
      <p:pic>
        <p:nvPicPr>
          <p:cNvPr id="15" name="Picture 2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80" t="22392" r="21649" b="12308"/>
          <a:stretch>
            <a:fillRect/>
          </a:stretch>
        </p:blipFill>
        <p:spPr bwMode="auto">
          <a:xfrm>
            <a:off x="7555105" y="2131690"/>
            <a:ext cx="1387475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5416364" y="2706366"/>
            <a:ext cx="20740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FIXATION </a:t>
            </a:r>
            <a:r>
              <a:rPr lang="fr-FR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PARTS</a:t>
            </a:r>
            <a:endParaRPr lang="fr-FR" dirty="0"/>
          </a:p>
        </p:txBody>
      </p:sp>
      <p:pic>
        <p:nvPicPr>
          <p:cNvPr id="17" name="Picture 2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71" y="4300215"/>
            <a:ext cx="1643063" cy="124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Line 11"/>
          <p:cNvSpPr>
            <a:spLocks noChangeShapeType="1"/>
          </p:cNvSpPr>
          <p:nvPr/>
        </p:nvSpPr>
        <p:spPr bwMode="auto">
          <a:xfrm flipV="1">
            <a:off x="3121490" y="5923199"/>
            <a:ext cx="257299" cy="68468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9" name="Line 11"/>
          <p:cNvSpPr>
            <a:spLocks noChangeShapeType="1"/>
          </p:cNvSpPr>
          <p:nvPr/>
        </p:nvSpPr>
        <p:spPr bwMode="auto">
          <a:xfrm flipH="1">
            <a:off x="6023427" y="3364111"/>
            <a:ext cx="1675842" cy="113684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" name="Line 11"/>
          <p:cNvSpPr>
            <a:spLocks noChangeShapeType="1"/>
          </p:cNvSpPr>
          <p:nvPr/>
        </p:nvSpPr>
        <p:spPr bwMode="auto">
          <a:xfrm flipH="1">
            <a:off x="1159859" y="1716312"/>
            <a:ext cx="2155306" cy="92338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" name="Rectangle 31"/>
          <p:cNvSpPr>
            <a:spLocks noChangeArrowheads="1"/>
          </p:cNvSpPr>
          <p:nvPr/>
        </p:nvSpPr>
        <p:spPr bwMode="auto">
          <a:xfrm>
            <a:off x="96761" y="1043092"/>
            <a:ext cx="2126195" cy="830997"/>
          </a:xfrm>
          <a:prstGeom prst="rect">
            <a:avLst/>
          </a:prstGeom>
          <a:solidFill>
            <a:srgbClr val="5CACB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</a:rPr>
              <a:t>Tank and Fuel </a:t>
            </a:r>
            <a:r>
              <a:rPr lang="fr-FR" sz="2400" b="1" dirty="0" err="1" smtClean="0">
                <a:solidFill>
                  <a:schemeClr val="bg1"/>
                </a:solidFill>
              </a:rPr>
              <a:t>Supply</a:t>
            </a:r>
            <a:endParaRPr lang="fr-FR" sz="2400" b="1" dirty="0">
              <a:solidFill>
                <a:schemeClr val="bg1"/>
              </a:solidFill>
            </a:endParaRPr>
          </a:p>
        </p:txBody>
      </p:sp>
      <p:sp>
        <p:nvSpPr>
          <p:cNvPr id="22" name="Rectangle 2058"/>
          <p:cNvSpPr>
            <a:spLocks noChangeArrowheads="1"/>
          </p:cNvSpPr>
          <p:nvPr/>
        </p:nvSpPr>
        <p:spPr bwMode="auto">
          <a:xfrm>
            <a:off x="531838" y="332656"/>
            <a:ext cx="62646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  <a:buBlip>
                <a:blip r:embed="rId12"/>
              </a:buBlip>
            </a:pPr>
            <a:r>
              <a:rPr kumimoji="1" lang="en-US" dirty="0" smtClean="0">
                <a:latin typeface="Arial" charset="0"/>
              </a:rPr>
              <a:t>Main products</a:t>
            </a:r>
          </a:p>
        </p:txBody>
      </p:sp>
    </p:spTree>
    <p:extLst>
      <p:ext uri="{BB962C8B-B14F-4D97-AF65-F5344CB8AC3E}">
        <p14:creationId xmlns:p14="http://schemas.microsoft.com/office/powerpoint/2010/main" val="30412165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250825" y="1700213"/>
            <a:ext cx="33131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 b="1"/>
              <a:t>1- Technical  parts</a:t>
            </a:r>
          </a:p>
        </p:txBody>
      </p:sp>
      <p:sp>
        <p:nvSpPr>
          <p:cNvPr id="5" name="ZoneTexte 3"/>
          <p:cNvSpPr txBox="1">
            <a:spLocks noChangeArrowheads="1"/>
          </p:cNvSpPr>
          <p:nvPr/>
        </p:nvSpPr>
        <p:spPr bwMode="auto">
          <a:xfrm>
            <a:off x="3760788" y="1700213"/>
            <a:ext cx="32591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 b="1"/>
              <a:t>2- Aspect  parts</a:t>
            </a:r>
          </a:p>
        </p:txBody>
      </p:sp>
      <p:sp>
        <p:nvSpPr>
          <p:cNvPr id="6" name="ZoneTexte 3"/>
          <p:cNvSpPr txBox="1">
            <a:spLocks noChangeArrowheads="1"/>
          </p:cNvSpPr>
          <p:nvPr/>
        </p:nvSpPr>
        <p:spPr bwMode="auto">
          <a:xfrm>
            <a:off x="323850" y="4076700"/>
            <a:ext cx="32400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 b="1"/>
              <a:t>3- Assembled  parts</a:t>
            </a:r>
          </a:p>
        </p:txBody>
      </p:sp>
      <p:sp>
        <p:nvSpPr>
          <p:cNvPr id="7" name="Rectangle 6"/>
          <p:cNvSpPr/>
          <p:nvPr/>
        </p:nvSpPr>
        <p:spPr>
          <a:xfrm>
            <a:off x="291844" y="2060848"/>
            <a:ext cx="3259880" cy="1944216"/>
          </a:xfrm>
          <a:prstGeom prst="rect">
            <a:avLst/>
          </a:prstGeom>
          <a:solidFill>
            <a:srgbClr val="C1DFE1"/>
          </a:solidFill>
          <a:ln w="12700">
            <a:solidFill>
              <a:srgbClr val="5CACB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60392" y="2060848"/>
            <a:ext cx="3259880" cy="1944216"/>
          </a:xfrm>
          <a:prstGeom prst="rect">
            <a:avLst/>
          </a:prstGeom>
          <a:solidFill>
            <a:srgbClr val="C1DFE1"/>
          </a:solidFill>
          <a:ln w="12700">
            <a:solidFill>
              <a:srgbClr val="5CACB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1844" y="4437112"/>
            <a:ext cx="3259880" cy="1944216"/>
          </a:xfrm>
          <a:prstGeom prst="rect">
            <a:avLst/>
          </a:prstGeom>
          <a:solidFill>
            <a:srgbClr val="C1DFE1"/>
          </a:solidFill>
          <a:ln w="12700">
            <a:solidFill>
              <a:srgbClr val="5CACB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10" name="Image 9" descr="Têt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5" y="2852738"/>
            <a:ext cx="2771775" cy="10810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Image 10" descr="Chassis.png"/>
          <p:cNvPicPr>
            <a:picLocks noChangeAspect="1"/>
          </p:cNvPicPr>
          <p:nvPr/>
        </p:nvPicPr>
        <p:blipFill>
          <a:blip r:embed="rId3">
            <a:lum bright="30000"/>
          </a:blip>
          <a:stretch>
            <a:fillRect/>
          </a:stretch>
        </p:blipFill>
        <p:spPr>
          <a:xfrm>
            <a:off x="2039938" y="2133600"/>
            <a:ext cx="1524000" cy="9350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Image 12" descr="Clapet.png"/>
          <p:cNvPicPr>
            <a:picLocks noChangeAspect="1"/>
          </p:cNvPicPr>
          <p:nvPr/>
        </p:nvPicPr>
        <p:blipFill>
          <a:blip r:embed="rId4">
            <a:lum bright="10000"/>
          </a:blip>
          <a:stretch>
            <a:fillRect/>
          </a:stretch>
        </p:blipFill>
        <p:spPr>
          <a:xfrm>
            <a:off x="2867025" y="4724400"/>
            <a:ext cx="588963" cy="762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Image 13" descr="Commande domo 1.png"/>
          <p:cNvPicPr>
            <a:picLocks noChangeAspect="1"/>
          </p:cNvPicPr>
          <p:nvPr/>
        </p:nvPicPr>
        <p:blipFill>
          <a:blip r:embed="rId5">
            <a:lum bright="30000"/>
          </a:blip>
          <a:stretch>
            <a:fillRect/>
          </a:stretch>
        </p:blipFill>
        <p:spPr>
          <a:xfrm>
            <a:off x="4067175" y="2565400"/>
            <a:ext cx="479425" cy="7858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Image 14" descr="Commande domo 2.png"/>
          <p:cNvPicPr>
            <a:picLocks noChangeAspect="1"/>
          </p:cNvPicPr>
          <p:nvPr/>
        </p:nvPicPr>
        <p:blipFill>
          <a:blip r:embed="rId6">
            <a:lum bright="30000"/>
          </a:blip>
          <a:stretch>
            <a:fillRect/>
          </a:stretch>
        </p:blipFill>
        <p:spPr>
          <a:xfrm>
            <a:off x="4738688" y="2276475"/>
            <a:ext cx="338137" cy="14366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Image 15" descr="Connecteur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2588" y="2205038"/>
            <a:ext cx="990600" cy="5254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Image 16" descr="Floteur.png"/>
          <p:cNvPicPr>
            <a:picLocks noChangeAspect="1"/>
          </p:cNvPicPr>
          <p:nvPr/>
        </p:nvPicPr>
        <p:blipFill>
          <a:blip r:embed="rId8">
            <a:lum bright="20000"/>
          </a:blip>
          <a:stretch>
            <a:fillRect/>
          </a:stretch>
        </p:blipFill>
        <p:spPr>
          <a:xfrm>
            <a:off x="1714500" y="5157788"/>
            <a:ext cx="1751013" cy="10953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Image 17" descr="Packaging lingette.png"/>
          <p:cNvPicPr>
            <a:picLocks noChangeAspect="1"/>
          </p:cNvPicPr>
          <p:nvPr/>
        </p:nvPicPr>
        <p:blipFill>
          <a:blip r:embed="rId9">
            <a:lum bright="30000"/>
          </a:blip>
          <a:stretch>
            <a:fillRect/>
          </a:stretch>
        </p:blipFill>
        <p:spPr>
          <a:xfrm>
            <a:off x="5297488" y="2205038"/>
            <a:ext cx="1439862" cy="14351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Image 18" descr="Pièce technique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47775" y="2276475"/>
            <a:ext cx="647700" cy="6619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Image 19" descr="Réservoir.png"/>
          <p:cNvPicPr>
            <a:picLocks noChangeAspect="1"/>
          </p:cNvPicPr>
          <p:nvPr/>
        </p:nvPicPr>
        <p:blipFill>
          <a:blip r:embed="rId11">
            <a:lum bright="10000"/>
          </a:blip>
          <a:stretch>
            <a:fillRect/>
          </a:stretch>
        </p:blipFill>
        <p:spPr>
          <a:xfrm>
            <a:off x="-49213" y="4581525"/>
            <a:ext cx="2082801" cy="1295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ZoneTexte 3"/>
          <p:cNvSpPr txBox="1">
            <a:spLocks noChangeArrowheads="1"/>
          </p:cNvSpPr>
          <p:nvPr/>
        </p:nvSpPr>
        <p:spPr bwMode="auto">
          <a:xfrm>
            <a:off x="3760788" y="4076700"/>
            <a:ext cx="32591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 b="1"/>
              <a:t>4- Decorated  parts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760392" y="4437112"/>
            <a:ext cx="3259880" cy="1944216"/>
          </a:xfrm>
          <a:prstGeom prst="rect">
            <a:avLst/>
          </a:prstGeom>
          <a:solidFill>
            <a:srgbClr val="C1DFE1"/>
          </a:solidFill>
          <a:ln w="12700">
            <a:solidFill>
              <a:srgbClr val="5CACB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22" name="Image 26" descr="Arc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851275" y="5661025"/>
            <a:ext cx="30940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</p:pic>
      <p:pic>
        <p:nvPicPr>
          <p:cNvPr id="23" name="Image 30" descr="Bouchons 1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395788" y="4908550"/>
            <a:ext cx="1803400" cy="5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Image 32" descr="Bouchons 2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74863" y="4652963"/>
            <a:ext cx="711200" cy="9366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5" name="ZoneTexte 3"/>
          <p:cNvSpPr txBox="1">
            <a:spLocks noChangeArrowheads="1"/>
          </p:cNvSpPr>
          <p:nvPr/>
        </p:nvSpPr>
        <p:spPr bwMode="auto">
          <a:xfrm>
            <a:off x="7092950" y="2060575"/>
            <a:ext cx="1871663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i="1" dirty="0" smtClean="0"/>
              <a:t>Tanks</a:t>
            </a:r>
          </a:p>
          <a:p>
            <a:r>
              <a:rPr lang="fr-FR" i="1" dirty="0" err="1" smtClean="0"/>
              <a:t>Filling</a:t>
            </a:r>
            <a:r>
              <a:rPr lang="fr-FR" i="1" dirty="0" smtClean="0"/>
              <a:t> </a:t>
            </a:r>
            <a:r>
              <a:rPr lang="fr-FR" i="1" dirty="0" err="1" smtClean="0"/>
              <a:t>heads</a:t>
            </a:r>
            <a:endParaRPr lang="fr-FR" i="1" dirty="0" smtClean="0"/>
          </a:p>
          <a:p>
            <a:r>
              <a:rPr lang="fr-FR" i="1" dirty="0" err="1" smtClean="0"/>
              <a:t>Brackets</a:t>
            </a:r>
            <a:endParaRPr lang="fr-FR" i="1" dirty="0" smtClean="0"/>
          </a:p>
          <a:p>
            <a:r>
              <a:rPr lang="fr-FR" i="1" dirty="0" err="1" smtClean="0"/>
              <a:t>Connectors</a:t>
            </a:r>
            <a:endParaRPr lang="fr-FR" i="1" dirty="0" smtClean="0"/>
          </a:p>
          <a:p>
            <a:r>
              <a:rPr lang="fr-FR" i="1" dirty="0" err="1" smtClean="0"/>
              <a:t>Floats</a:t>
            </a:r>
            <a:endParaRPr lang="fr-FR" i="1" dirty="0" smtClean="0"/>
          </a:p>
          <a:p>
            <a:r>
              <a:rPr lang="fr-FR" i="1" dirty="0" smtClean="0"/>
              <a:t>Pipes</a:t>
            </a:r>
          </a:p>
          <a:p>
            <a:r>
              <a:rPr lang="fr-FR" i="1" dirty="0" smtClean="0"/>
              <a:t>Valves</a:t>
            </a:r>
          </a:p>
          <a:p>
            <a:r>
              <a:rPr lang="fr-FR" i="1" dirty="0" smtClean="0"/>
              <a:t>Caps</a:t>
            </a:r>
            <a:endParaRPr lang="fr-FR" i="1" dirty="0"/>
          </a:p>
          <a:p>
            <a:r>
              <a:rPr lang="fr-FR" i="1" dirty="0" err="1" smtClean="0"/>
              <a:t>Housings</a:t>
            </a:r>
            <a:endParaRPr lang="fr-FR" i="1" dirty="0" smtClean="0"/>
          </a:p>
          <a:p>
            <a:r>
              <a:rPr lang="fr-FR" i="1" dirty="0" smtClean="0"/>
              <a:t>Casings</a:t>
            </a:r>
          </a:p>
          <a:p>
            <a:r>
              <a:rPr lang="fr-FR" i="1" dirty="0" smtClean="0"/>
              <a:t>Venturi </a:t>
            </a:r>
            <a:r>
              <a:rPr lang="fr-FR" i="1" dirty="0" err="1" smtClean="0"/>
              <a:t>systems</a:t>
            </a:r>
            <a:endParaRPr lang="fr-FR" i="1" dirty="0"/>
          </a:p>
          <a:p>
            <a:r>
              <a:rPr lang="fr-FR" i="1" dirty="0" err="1" smtClean="0"/>
              <a:t>Axles</a:t>
            </a:r>
            <a:endParaRPr lang="fr-FR" i="1" dirty="0"/>
          </a:p>
          <a:p>
            <a:r>
              <a:rPr lang="fr-FR" i="1" dirty="0" err="1" smtClean="0"/>
              <a:t>Gear</a:t>
            </a:r>
            <a:r>
              <a:rPr lang="fr-FR" i="1" dirty="0" smtClean="0"/>
              <a:t>  </a:t>
            </a:r>
            <a:r>
              <a:rPr lang="fr-FR" i="1" dirty="0" err="1" smtClean="0"/>
              <a:t>wheels</a:t>
            </a:r>
            <a:endParaRPr lang="fr-FR" i="1" dirty="0"/>
          </a:p>
          <a:p>
            <a:r>
              <a:rPr lang="fr-FR" i="1" dirty="0" smtClean="0"/>
              <a:t>….</a:t>
            </a:r>
            <a:endParaRPr lang="fr-FR" i="1" dirty="0"/>
          </a:p>
          <a:p>
            <a:endParaRPr lang="fr-FR" i="1" dirty="0"/>
          </a:p>
        </p:txBody>
      </p:sp>
      <p:sp>
        <p:nvSpPr>
          <p:cNvPr id="26" name="Rectangle 2058"/>
          <p:cNvSpPr>
            <a:spLocks noChangeArrowheads="1"/>
          </p:cNvSpPr>
          <p:nvPr/>
        </p:nvSpPr>
        <p:spPr bwMode="auto">
          <a:xfrm>
            <a:off x="531838" y="332656"/>
            <a:ext cx="62646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  <a:buBlip>
                <a:blip r:embed="rId15"/>
              </a:buBlip>
            </a:pPr>
            <a:r>
              <a:rPr kumimoji="1" lang="en-US" dirty="0" smtClean="0">
                <a:latin typeface="Arial" charset="0"/>
              </a:rPr>
              <a:t>Main products</a:t>
            </a:r>
          </a:p>
        </p:txBody>
      </p:sp>
    </p:spTree>
    <p:extLst>
      <p:ext uri="{BB962C8B-B14F-4D97-AF65-F5344CB8AC3E}">
        <p14:creationId xmlns:p14="http://schemas.microsoft.com/office/powerpoint/2010/main" val="17872441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SLM\MCT\Divers\Images Divers\logo eato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203825"/>
            <a:ext cx="1752600" cy="52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C:\SLM\MCT\Divers\Images Divers\logo_mannhummel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628900"/>
            <a:ext cx="1050925" cy="105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C:\SLM\MCT\Divers\Images Divers\logoTRW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807" y="2940051"/>
            <a:ext cx="1541462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6008635"/>
              </p:ext>
            </p:extLst>
          </p:nvPr>
        </p:nvGraphicFramePr>
        <p:xfrm>
          <a:off x="2840888" y="5149850"/>
          <a:ext cx="1524000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Image bitmap" r:id="rId6" imgW="1380952" imgH="523810" progId="Paint.Picture">
                  <p:embed/>
                </p:oleObj>
              </mc:Choice>
              <mc:Fallback>
                <p:oleObj name="Image bitmap" r:id="rId6" imgW="1380952" imgH="52381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0888" y="5149850"/>
                        <a:ext cx="1524000" cy="579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2" descr="C:\Documents and Settings\JjVieira\Mes documents\Divers\Mes images\top_header.jpe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13" r="28169"/>
          <a:stretch>
            <a:fillRect/>
          </a:stretch>
        </p:blipFill>
        <p:spPr bwMode="auto">
          <a:xfrm>
            <a:off x="381000" y="3956050"/>
            <a:ext cx="16922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 51" descr="Logo Bosch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27088" y="2060575"/>
            <a:ext cx="1636712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56" descr="Logo Delphi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140200" y="2133600"/>
            <a:ext cx="1812925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Image 58" descr="Logo Inergy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51050" y="2492375"/>
            <a:ext cx="1081088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Image 59" descr="Logo Faurecia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588125" y="1989138"/>
            <a:ext cx="159067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Image 61" descr="Logo Somfy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258219" y="3284984"/>
            <a:ext cx="11699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Image 63" descr="Logo TI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383756" y="2723009"/>
            <a:ext cx="201136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Image 64" descr="Logo Valeo.pn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751511" y="3007965"/>
            <a:ext cx="1008063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Image 18" descr="Logo Fitelec.pn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987675" y="4005263"/>
            <a:ext cx="10731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Image 57" descr="Logo Decathlon.png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795963" y="3933825"/>
            <a:ext cx="1728787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Image 21" descr="Logo Saint-Gobain.pn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5090318" y="4679156"/>
            <a:ext cx="1322387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Image 22" descr="Prodene Klint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5046662" y="5473547"/>
            <a:ext cx="1081087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058"/>
          <p:cNvSpPr>
            <a:spLocks noChangeArrowheads="1"/>
          </p:cNvSpPr>
          <p:nvPr/>
        </p:nvSpPr>
        <p:spPr bwMode="auto">
          <a:xfrm>
            <a:off x="531838" y="332656"/>
            <a:ext cx="62646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  <a:buBlip>
                <a:blip r:embed="rId20"/>
              </a:buBlip>
            </a:pPr>
            <a:r>
              <a:rPr kumimoji="1" lang="en-US" dirty="0" smtClean="0">
                <a:latin typeface="Arial" charset="0"/>
              </a:rPr>
              <a:t>Our global customers</a:t>
            </a:r>
          </a:p>
        </p:txBody>
      </p:sp>
      <p:pic>
        <p:nvPicPr>
          <p:cNvPr id="26" name="Picture 17" descr="C:\SLM\MCT\Divers\Images Divers\logo legrand.gif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535" y="4860925"/>
            <a:ext cx="1635125" cy="388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521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Système Qualité\Logo IsoTS\Certif\certif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943" y="1356894"/>
            <a:ext cx="4256088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11560" y="304799"/>
            <a:ext cx="4572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fr-FR"/>
            </a:defPPr>
            <a:lvl1pPr eaLnBrk="0" hangingPunct="0">
              <a:spcBef>
                <a:spcPct val="50000"/>
              </a:spcBef>
              <a:buClr>
                <a:schemeClr val="hlink"/>
              </a:buClr>
              <a:buSzPct val="70000"/>
              <a:buBlip>
                <a:blip r:embed="rId3"/>
              </a:buBlip>
              <a:defRPr kumimoji="1">
                <a:latin typeface="Arial" charset="0"/>
              </a:defRPr>
            </a:lvl1pPr>
          </a:lstStyle>
          <a:p>
            <a:r>
              <a:rPr lang="en-GB" b="1" dirty="0"/>
              <a:t>Quality Certifications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107504" y="1628800"/>
            <a:ext cx="4954960" cy="381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GB" sz="1800" dirty="0" smtClean="0">
                <a:latin typeface="Arial" charset="0"/>
              </a:rPr>
              <a:t>AFAQ Audits :</a:t>
            </a:r>
          </a:p>
          <a:p>
            <a:pPr lvl="1">
              <a:lnSpc>
                <a:spcPct val="180000"/>
              </a:lnSpc>
            </a:pPr>
            <a:r>
              <a:rPr lang="en-GB" sz="1800" dirty="0" smtClean="0">
                <a:latin typeface="Arial" charset="0"/>
              </a:rPr>
              <a:t>ISO 9002 : 1994</a:t>
            </a:r>
          </a:p>
          <a:p>
            <a:pPr lvl="1">
              <a:lnSpc>
                <a:spcPct val="180000"/>
              </a:lnSpc>
            </a:pPr>
            <a:r>
              <a:rPr lang="en-GB" sz="1800" dirty="0" smtClean="0">
                <a:latin typeface="Arial" charset="0"/>
              </a:rPr>
              <a:t>ISO 9001 / QS 9000 : February 1999</a:t>
            </a:r>
          </a:p>
          <a:p>
            <a:pPr lvl="1">
              <a:lnSpc>
                <a:spcPct val="180000"/>
              </a:lnSpc>
            </a:pPr>
            <a:r>
              <a:rPr lang="en-GB" sz="1800" dirty="0" smtClean="0">
                <a:latin typeface="Arial" charset="0"/>
              </a:rPr>
              <a:t>ISO / TS 16949 (version 2002) : </a:t>
            </a:r>
          </a:p>
          <a:p>
            <a:pPr lvl="2">
              <a:lnSpc>
                <a:spcPct val="130000"/>
              </a:lnSpc>
            </a:pPr>
            <a:r>
              <a:rPr lang="en-GB" sz="1800" dirty="0" smtClean="0">
                <a:latin typeface="Arial" charset="0"/>
              </a:rPr>
              <a:t>First certification : January 2003</a:t>
            </a:r>
          </a:p>
          <a:p>
            <a:pPr lvl="2">
              <a:lnSpc>
                <a:spcPct val="120000"/>
              </a:lnSpc>
            </a:pPr>
            <a:r>
              <a:rPr lang="en-GB" sz="1800" dirty="0" smtClean="0">
                <a:latin typeface="Arial" charset="0"/>
              </a:rPr>
              <a:t>Last confirmation : March 2012</a:t>
            </a:r>
          </a:p>
          <a:p>
            <a:pPr lvl="3">
              <a:lnSpc>
                <a:spcPct val="120000"/>
              </a:lnSpc>
            </a:pPr>
            <a:r>
              <a:rPr lang="en-GB" sz="1800" dirty="0" smtClean="0">
                <a:latin typeface="Arial" charset="0"/>
              </a:rPr>
              <a:t>Monaco + </a:t>
            </a:r>
            <a:r>
              <a:rPr lang="en-GB" sz="1800" dirty="0" err="1" smtClean="0">
                <a:latin typeface="Arial" charset="0"/>
              </a:rPr>
              <a:t>Kondar</a:t>
            </a:r>
            <a:endParaRPr lang="en-GB" sz="1800" dirty="0">
              <a:latin typeface="Arial" charset="0"/>
            </a:endParaRPr>
          </a:p>
        </p:txBody>
      </p:sp>
      <p:pic>
        <p:nvPicPr>
          <p:cNvPr id="5" name="Picture 5" descr="C:\PFW\logo_cms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224" y="0"/>
            <a:ext cx="1371600" cy="135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521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056"/>
          <p:cNvSpPr txBox="1">
            <a:spLocks noChangeArrowheads="1"/>
          </p:cNvSpPr>
          <p:nvPr/>
        </p:nvSpPr>
        <p:spPr bwMode="auto">
          <a:xfrm>
            <a:off x="234963" y="1412776"/>
            <a:ext cx="7848600" cy="187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SG" sz="1600" b="1" dirty="0" smtClean="0"/>
              <a:t>Specialist in </a:t>
            </a:r>
            <a:r>
              <a:rPr lang="en-SG" sz="1600" b="1" dirty="0" err="1" smtClean="0"/>
              <a:t>plasturgy</a:t>
            </a:r>
            <a:r>
              <a:rPr lang="en-SG" sz="1600" dirty="0" smtClean="0"/>
              <a:t> MICROTECHNIC designs, develops and manufactures </a:t>
            </a:r>
            <a:r>
              <a:rPr lang="en-SG" sz="1600" b="1" dirty="0" smtClean="0"/>
              <a:t>high precision</a:t>
            </a:r>
            <a:r>
              <a:rPr lang="en-SG" sz="1600" dirty="0" smtClean="0"/>
              <a:t> parts and assembled units.</a:t>
            </a:r>
          </a:p>
          <a:p>
            <a:r>
              <a:rPr lang="en-SG" sz="1600" dirty="0" smtClean="0"/>
              <a:t>We favour </a:t>
            </a:r>
            <a:r>
              <a:rPr lang="en-SG" sz="1600" b="1" dirty="0" smtClean="0"/>
              <a:t>an interdisciplinary and global approach</a:t>
            </a:r>
            <a:r>
              <a:rPr lang="en-SG" sz="1600" dirty="0" smtClean="0"/>
              <a:t>, by covering the different steps starting from the design of the parts and tools till the processing of plastics and the assembly of the units and sub-units. </a:t>
            </a:r>
          </a:p>
          <a:p>
            <a:r>
              <a:rPr lang="en-SG" sz="1600" dirty="0" smtClean="0"/>
              <a:t>More than just products, MICROTECHNIC offers </a:t>
            </a:r>
            <a:r>
              <a:rPr lang="en-SG" sz="1600" b="1" dirty="0" smtClean="0"/>
              <a:t>turnkey solutions</a:t>
            </a:r>
            <a:r>
              <a:rPr lang="en-SG" sz="1600" dirty="0" smtClean="0"/>
              <a:t> meeting plastics subcontracting requirements and assures their optimum implementation</a:t>
            </a:r>
            <a:endParaRPr lang="en-SG" sz="1600" dirty="0"/>
          </a:p>
        </p:txBody>
      </p:sp>
      <p:sp>
        <p:nvSpPr>
          <p:cNvPr id="7" name="Rectangle 2058"/>
          <p:cNvSpPr>
            <a:spLocks noChangeArrowheads="1"/>
          </p:cNvSpPr>
          <p:nvPr/>
        </p:nvSpPr>
        <p:spPr bwMode="auto">
          <a:xfrm>
            <a:off x="323528" y="431751"/>
            <a:ext cx="62646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r>
              <a:rPr kumimoji="1" lang="fr-FR" b="1" dirty="0" smtClean="0">
                <a:latin typeface="Arial" charset="0"/>
              </a:rPr>
              <a:t> </a:t>
            </a:r>
            <a:r>
              <a:rPr kumimoji="1" lang="fr-FR" b="1" dirty="0" err="1" smtClean="0">
                <a:latin typeface="Arial" charset="0"/>
              </a:rPr>
              <a:t>Strategy</a:t>
            </a:r>
            <a:r>
              <a:rPr kumimoji="1" lang="fr-FR" b="1" dirty="0" smtClean="0">
                <a:latin typeface="Arial" charset="0"/>
              </a:rPr>
              <a:t> and </a:t>
            </a:r>
            <a:r>
              <a:rPr kumimoji="1" lang="fr-FR" b="1" dirty="0" err="1" smtClean="0">
                <a:latin typeface="Arial" charset="0"/>
              </a:rPr>
              <a:t>our</a:t>
            </a:r>
            <a:r>
              <a:rPr kumimoji="1" lang="fr-FR" b="1" dirty="0" smtClean="0">
                <a:latin typeface="Arial" charset="0"/>
              </a:rPr>
              <a:t> vision</a:t>
            </a:r>
            <a:endParaRPr kumimoji="1" lang="en-US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66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79712" y="2924944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!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6308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"/>
          <p:cNvGrpSpPr>
            <a:grpSpLocks noChangeAspect="1"/>
          </p:cNvGrpSpPr>
          <p:nvPr/>
        </p:nvGrpSpPr>
        <p:grpSpPr bwMode="auto">
          <a:xfrm>
            <a:off x="2895600" y="3429000"/>
            <a:ext cx="288925" cy="287338"/>
            <a:chOff x="2789" y="935"/>
            <a:chExt cx="390" cy="348"/>
          </a:xfrm>
        </p:grpSpPr>
        <p:sp>
          <p:nvSpPr>
            <p:cNvPr id="3" name="Rectangle 25"/>
            <p:cNvSpPr>
              <a:spLocks noChangeAspect="1" noChangeArrowheads="1"/>
            </p:cNvSpPr>
            <p:nvPr/>
          </p:nvSpPr>
          <p:spPr bwMode="auto">
            <a:xfrm>
              <a:off x="2795" y="935"/>
              <a:ext cx="378" cy="34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80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  <p:sp>
          <p:nvSpPr>
            <p:cNvPr id="4" name="Line 26"/>
            <p:cNvSpPr>
              <a:spLocks noChangeAspect="1" noChangeShapeType="1"/>
            </p:cNvSpPr>
            <p:nvPr/>
          </p:nvSpPr>
          <p:spPr bwMode="auto">
            <a:xfrm>
              <a:off x="2987" y="935"/>
              <a:ext cx="0" cy="34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" name="Line 27"/>
            <p:cNvSpPr>
              <a:spLocks noChangeAspect="1" noChangeShapeType="1"/>
            </p:cNvSpPr>
            <p:nvPr/>
          </p:nvSpPr>
          <p:spPr bwMode="auto">
            <a:xfrm flipV="1">
              <a:off x="2789" y="1115"/>
              <a:ext cx="390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grpSp>
        <p:nvGrpSpPr>
          <p:cNvPr id="6" name="Group 28"/>
          <p:cNvGrpSpPr>
            <a:grpSpLocks noChangeAspect="1"/>
          </p:cNvGrpSpPr>
          <p:nvPr/>
        </p:nvGrpSpPr>
        <p:grpSpPr bwMode="auto">
          <a:xfrm>
            <a:off x="2895600" y="3048000"/>
            <a:ext cx="288925" cy="287338"/>
            <a:chOff x="2789" y="935"/>
            <a:chExt cx="390" cy="348"/>
          </a:xfrm>
        </p:grpSpPr>
        <p:sp>
          <p:nvSpPr>
            <p:cNvPr id="7" name="Rectangle 29"/>
            <p:cNvSpPr>
              <a:spLocks noChangeAspect="1" noChangeArrowheads="1"/>
            </p:cNvSpPr>
            <p:nvPr/>
          </p:nvSpPr>
          <p:spPr bwMode="auto">
            <a:xfrm>
              <a:off x="2795" y="935"/>
              <a:ext cx="378" cy="34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80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  <p:sp>
          <p:nvSpPr>
            <p:cNvPr id="8" name="Line 30"/>
            <p:cNvSpPr>
              <a:spLocks noChangeAspect="1" noChangeShapeType="1"/>
            </p:cNvSpPr>
            <p:nvPr/>
          </p:nvSpPr>
          <p:spPr bwMode="auto">
            <a:xfrm>
              <a:off x="2987" y="935"/>
              <a:ext cx="0" cy="34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9" name="Line 31"/>
            <p:cNvSpPr>
              <a:spLocks noChangeAspect="1" noChangeShapeType="1"/>
            </p:cNvSpPr>
            <p:nvPr/>
          </p:nvSpPr>
          <p:spPr bwMode="auto">
            <a:xfrm flipV="1">
              <a:off x="2789" y="1115"/>
              <a:ext cx="390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grpSp>
        <p:nvGrpSpPr>
          <p:cNvPr id="10" name="Group 32"/>
          <p:cNvGrpSpPr>
            <a:grpSpLocks noChangeAspect="1"/>
          </p:cNvGrpSpPr>
          <p:nvPr/>
        </p:nvGrpSpPr>
        <p:grpSpPr bwMode="auto">
          <a:xfrm>
            <a:off x="2895600" y="2667000"/>
            <a:ext cx="288925" cy="287338"/>
            <a:chOff x="2789" y="935"/>
            <a:chExt cx="390" cy="348"/>
          </a:xfrm>
        </p:grpSpPr>
        <p:sp>
          <p:nvSpPr>
            <p:cNvPr id="11" name="Rectangle 33"/>
            <p:cNvSpPr>
              <a:spLocks noChangeAspect="1" noChangeArrowheads="1"/>
            </p:cNvSpPr>
            <p:nvPr/>
          </p:nvSpPr>
          <p:spPr bwMode="auto">
            <a:xfrm>
              <a:off x="2795" y="935"/>
              <a:ext cx="378" cy="34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80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  <p:sp>
          <p:nvSpPr>
            <p:cNvPr id="12" name="Line 34"/>
            <p:cNvSpPr>
              <a:spLocks noChangeAspect="1" noChangeShapeType="1"/>
            </p:cNvSpPr>
            <p:nvPr/>
          </p:nvSpPr>
          <p:spPr bwMode="auto">
            <a:xfrm>
              <a:off x="2987" y="935"/>
              <a:ext cx="0" cy="34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13" name="Line 35"/>
            <p:cNvSpPr>
              <a:spLocks noChangeAspect="1" noChangeShapeType="1"/>
            </p:cNvSpPr>
            <p:nvPr/>
          </p:nvSpPr>
          <p:spPr bwMode="auto">
            <a:xfrm flipV="1">
              <a:off x="2789" y="1115"/>
              <a:ext cx="390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grpSp>
        <p:nvGrpSpPr>
          <p:cNvPr id="14" name="Group 36"/>
          <p:cNvGrpSpPr>
            <a:grpSpLocks noChangeAspect="1"/>
          </p:cNvGrpSpPr>
          <p:nvPr/>
        </p:nvGrpSpPr>
        <p:grpSpPr bwMode="auto">
          <a:xfrm>
            <a:off x="2895600" y="2362200"/>
            <a:ext cx="288925" cy="287338"/>
            <a:chOff x="2789" y="935"/>
            <a:chExt cx="390" cy="348"/>
          </a:xfrm>
        </p:grpSpPr>
        <p:sp>
          <p:nvSpPr>
            <p:cNvPr id="15" name="Rectangle 37"/>
            <p:cNvSpPr>
              <a:spLocks noChangeAspect="1" noChangeArrowheads="1"/>
            </p:cNvSpPr>
            <p:nvPr/>
          </p:nvSpPr>
          <p:spPr bwMode="auto">
            <a:xfrm>
              <a:off x="2795" y="935"/>
              <a:ext cx="378" cy="34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80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  <p:sp>
          <p:nvSpPr>
            <p:cNvPr id="16" name="Line 38"/>
            <p:cNvSpPr>
              <a:spLocks noChangeAspect="1" noChangeShapeType="1"/>
            </p:cNvSpPr>
            <p:nvPr/>
          </p:nvSpPr>
          <p:spPr bwMode="auto">
            <a:xfrm>
              <a:off x="2987" y="935"/>
              <a:ext cx="0" cy="34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17" name="Line 39"/>
            <p:cNvSpPr>
              <a:spLocks noChangeAspect="1" noChangeShapeType="1"/>
            </p:cNvSpPr>
            <p:nvPr/>
          </p:nvSpPr>
          <p:spPr bwMode="auto">
            <a:xfrm flipV="1">
              <a:off x="2789" y="1115"/>
              <a:ext cx="390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grpSp>
        <p:nvGrpSpPr>
          <p:cNvPr id="18" name="Group 16"/>
          <p:cNvGrpSpPr>
            <a:grpSpLocks noChangeAspect="1"/>
          </p:cNvGrpSpPr>
          <p:nvPr/>
        </p:nvGrpSpPr>
        <p:grpSpPr bwMode="auto">
          <a:xfrm>
            <a:off x="2895600" y="2057400"/>
            <a:ext cx="288925" cy="287338"/>
            <a:chOff x="2789" y="935"/>
            <a:chExt cx="390" cy="348"/>
          </a:xfrm>
        </p:grpSpPr>
        <p:sp>
          <p:nvSpPr>
            <p:cNvPr id="19" name="Rectangle 17"/>
            <p:cNvSpPr>
              <a:spLocks noChangeAspect="1" noChangeArrowheads="1"/>
            </p:cNvSpPr>
            <p:nvPr/>
          </p:nvSpPr>
          <p:spPr bwMode="auto">
            <a:xfrm>
              <a:off x="2795" y="935"/>
              <a:ext cx="378" cy="34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80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  <p:sp>
          <p:nvSpPr>
            <p:cNvPr id="20" name="Line 18"/>
            <p:cNvSpPr>
              <a:spLocks noChangeAspect="1" noChangeShapeType="1"/>
            </p:cNvSpPr>
            <p:nvPr/>
          </p:nvSpPr>
          <p:spPr bwMode="auto">
            <a:xfrm>
              <a:off x="2987" y="935"/>
              <a:ext cx="0" cy="34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1" name="Line 19"/>
            <p:cNvSpPr>
              <a:spLocks noChangeAspect="1" noChangeShapeType="1"/>
            </p:cNvSpPr>
            <p:nvPr/>
          </p:nvSpPr>
          <p:spPr bwMode="auto">
            <a:xfrm flipV="1">
              <a:off x="2789" y="1115"/>
              <a:ext cx="390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grpSp>
        <p:nvGrpSpPr>
          <p:cNvPr id="22" name="Group 20"/>
          <p:cNvGrpSpPr>
            <a:grpSpLocks noChangeAspect="1"/>
          </p:cNvGrpSpPr>
          <p:nvPr/>
        </p:nvGrpSpPr>
        <p:grpSpPr bwMode="auto">
          <a:xfrm>
            <a:off x="2895600" y="1676400"/>
            <a:ext cx="288925" cy="287338"/>
            <a:chOff x="2789" y="935"/>
            <a:chExt cx="390" cy="348"/>
          </a:xfrm>
        </p:grpSpPr>
        <p:sp>
          <p:nvSpPr>
            <p:cNvPr id="23" name="Rectangle 21"/>
            <p:cNvSpPr>
              <a:spLocks noChangeAspect="1" noChangeArrowheads="1"/>
            </p:cNvSpPr>
            <p:nvPr/>
          </p:nvSpPr>
          <p:spPr bwMode="auto">
            <a:xfrm>
              <a:off x="2795" y="935"/>
              <a:ext cx="378" cy="34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80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  <p:sp>
          <p:nvSpPr>
            <p:cNvPr id="24" name="Line 22"/>
            <p:cNvSpPr>
              <a:spLocks noChangeAspect="1" noChangeShapeType="1"/>
            </p:cNvSpPr>
            <p:nvPr/>
          </p:nvSpPr>
          <p:spPr bwMode="auto">
            <a:xfrm>
              <a:off x="2987" y="935"/>
              <a:ext cx="0" cy="34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5" name="Line 23"/>
            <p:cNvSpPr>
              <a:spLocks noChangeAspect="1" noChangeShapeType="1"/>
            </p:cNvSpPr>
            <p:nvPr/>
          </p:nvSpPr>
          <p:spPr bwMode="auto">
            <a:xfrm flipV="1">
              <a:off x="2789" y="1115"/>
              <a:ext cx="390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sp>
        <p:nvSpPr>
          <p:cNvPr id="26" name="Oval 3"/>
          <p:cNvSpPr>
            <a:spLocks noChangeArrowheads="1"/>
          </p:cNvSpPr>
          <p:nvPr/>
        </p:nvSpPr>
        <p:spPr bwMode="auto">
          <a:xfrm>
            <a:off x="304800" y="4343400"/>
            <a:ext cx="1241425" cy="1241425"/>
          </a:xfrm>
          <a:prstGeom prst="ellipse">
            <a:avLst/>
          </a:prstGeom>
          <a:gradFill rotWithShape="0">
            <a:gsLst>
              <a:gs pos="0">
                <a:srgbClr val="C3F9A5"/>
              </a:gs>
              <a:gs pos="100000">
                <a:srgbClr val="7AF808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99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fr-FR" sz="1500" b="1">
              <a:solidFill>
                <a:srgbClr val="003366"/>
              </a:solidFill>
              <a:latin typeface="Arial" charset="0"/>
              <a:ea typeface="HY울릉도L" pitchFamily="18" charset="-127"/>
            </a:endParaRPr>
          </a:p>
        </p:txBody>
      </p:sp>
      <p:sp>
        <p:nvSpPr>
          <p:cNvPr id="27" name="Oval 4"/>
          <p:cNvSpPr>
            <a:spLocks noChangeArrowheads="1"/>
          </p:cNvSpPr>
          <p:nvPr/>
        </p:nvSpPr>
        <p:spPr bwMode="auto">
          <a:xfrm>
            <a:off x="381000" y="1676400"/>
            <a:ext cx="1241425" cy="1241425"/>
          </a:xfrm>
          <a:prstGeom prst="ellipse">
            <a:avLst/>
          </a:prstGeom>
          <a:gradFill rotWithShape="0">
            <a:gsLst>
              <a:gs pos="0">
                <a:srgbClr val="FFD685"/>
              </a:gs>
              <a:gs pos="100000">
                <a:srgbClr val="FFAA01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99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fr-FR" sz="1500" b="1">
              <a:solidFill>
                <a:srgbClr val="003366"/>
              </a:solidFill>
              <a:latin typeface="Arial" charset="0"/>
              <a:ea typeface="HY울릉도L" pitchFamily="18" charset="-127"/>
            </a:endParaRP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1295400" y="2057400"/>
            <a:ext cx="10144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altLang="ko-KR" sz="2000" b="1" dirty="0">
                <a:solidFill>
                  <a:srgbClr val="6600CC"/>
                </a:solidFill>
                <a:latin typeface="Arial" charset="0"/>
                <a:ea typeface="HY울릉도L" pitchFamily="18" charset="-127"/>
              </a:rPr>
              <a:t>Mission </a:t>
            </a:r>
            <a:endParaRPr lang="en-US" altLang="ko-KR" sz="1800" dirty="0">
              <a:latin typeface="Arial" charset="0"/>
              <a:ea typeface="굴림" charset="-127"/>
            </a:endParaRPr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1295400" y="4800600"/>
            <a:ext cx="1447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altLang="ko-KR" sz="2000" b="1" dirty="0" smtClean="0">
                <a:solidFill>
                  <a:srgbClr val="5569AB"/>
                </a:solidFill>
                <a:latin typeface="Arial" charset="0"/>
                <a:ea typeface="HY울릉도L" pitchFamily="18" charset="-127"/>
              </a:rPr>
              <a:t>Expertise</a:t>
            </a:r>
            <a:endParaRPr lang="en-US" altLang="ko-KR" sz="2000" b="1" dirty="0">
              <a:solidFill>
                <a:srgbClr val="5569AB"/>
              </a:solidFill>
              <a:latin typeface="Arial" charset="0"/>
              <a:ea typeface="HY울릉도L" pitchFamily="18" charset="-127"/>
            </a:endParaRPr>
          </a:p>
        </p:txBody>
      </p:sp>
      <p:sp>
        <p:nvSpPr>
          <p:cNvPr id="30" name="Rectangle 40"/>
          <p:cNvSpPr>
            <a:spLocks noChangeArrowheads="1"/>
          </p:cNvSpPr>
          <p:nvPr/>
        </p:nvSpPr>
        <p:spPr bwMode="auto">
          <a:xfrm>
            <a:off x="378260" y="481396"/>
            <a:ext cx="499849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r>
              <a:rPr kumimoji="1" lang="en-US" b="1" dirty="0">
                <a:latin typeface="Arial" charset="0"/>
              </a:rPr>
              <a:t>Our Strategy and </a:t>
            </a:r>
            <a:r>
              <a:rPr kumimoji="1" lang="en-US" b="1" dirty="0" smtClean="0">
                <a:latin typeface="Arial" charset="0"/>
              </a:rPr>
              <a:t>our vision</a:t>
            </a:r>
            <a:endParaRPr kumimoji="1" lang="fr-FR" b="1" dirty="0">
              <a:latin typeface="Arial" charset="0"/>
            </a:endParaRPr>
          </a:p>
        </p:txBody>
      </p:sp>
      <p:grpSp>
        <p:nvGrpSpPr>
          <p:cNvPr id="31" name="Group 42"/>
          <p:cNvGrpSpPr>
            <a:grpSpLocks noChangeAspect="1"/>
          </p:cNvGrpSpPr>
          <p:nvPr/>
        </p:nvGrpSpPr>
        <p:grpSpPr bwMode="auto">
          <a:xfrm>
            <a:off x="2895600" y="4038600"/>
            <a:ext cx="288925" cy="287338"/>
            <a:chOff x="2789" y="935"/>
            <a:chExt cx="390" cy="348"/>
          </a:xfrm>
        </p:grpSpPr>
        <p:sp>
          <p:nvSpPr>
            <p:cNvPr id="32" name="Rectangle 43"/>
            <p:cNvSpPr>
              <a:spLocks noChangeAspect="1" noChangeArrowheads="1"/>
            </p:cNvSpPr>
            <p:nvPr/>
          </p:nvSpPr>
          <p:spPr bwMode="auto">
            <a:xfrm>
              <a:off x="2795" y="935"/>
              <a:ext cx="378" cy="34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80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  <p:sp>
          <p:nvSpPr>
            <p:cNvPr id="33" name="Line 44"/>
            <p:cNvSpPr>
              <a:spLocks noChangeAspect="1" noChangeShapeType="1"/>
            </p:cNvSpPr>
            <p:nvPr/>
          </p:nvSpPr>
          <p:spPr bwMode="auto">
            <a:xfrm>
              <a:off x="2987" y="935"/>
              <a:ext cx="0" cy="34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4" name="Line 45"/>
            <p:cNvSpPr>
              <a:spLocks noChangeAspect="1" noChangeShapeType="1"/>
            </p:cNvSpPr>
            <p:nvPr/>
          </p:nvSpPr>
          <p:spPr bwMode="auto">
            <a:xfrm flipV="1">
              <a:off x="2789" y="1115"/>
              <a:ext cx="390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grpSp>
        <p:nvGrpSpPr>
          <p:cNvPr id="35" name="Group 46"/>
          <p:cNvGrpSpPr>
            <a:grpSpLocks noChangeAspect="1"/>
          </p:cNvGrpSpPr>
          <p:nvPr/>
        </p:nvGrpSpPr>
        <p:grpSpPr bwMode="auto">
          <a:xfrm>
            <a:off x="2895600" y="4419600"/>
            <a:ext cx="288925" cy="287338"/>
            <a:chOff x="2789" y="935"/>
            <a:chExt cx="390" cy="348"/>
          </a:xfrm>
        </p:grpSpPr>
        <p:sp>
          <p:nvSpPr>
            <p:cNvPr id="36" name="Rectangle 47"/>
            <p:cNvSpPr>
              <a:spLocks noChangeAspect="1" noChangeArrowheads="1"/>
            </p:cNvSpPr>
            <p:nvPr/>
          </p:nvSpPr>
          <p:spPr bwMode="auto">
            <a:xfrm>
              <a:off x="2795" y="935"/>
              <a:ext cx="378" cy="34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80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  <p:sp>
          <p:nvSpPr>
            <p:cNvPr id="37" name="Line 48"/>
            <p:cNvSpPr>
              <a:spLocks noChangeAspect="1" noChangeShapeType="1"/>
            </p:cNvSpPr>
            <p:nvPr/>
          </p:nvSpPr>
          <p:spPr bwMode="auto">
            <a:xfrm>
              <a:off x="2987" y="935"/>
              <a:ext cx="0" cy="34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38" name="Line 49"/>
            <p:cNvSpPr>
              <a:spLocks noChangeAspect="1" noChangeShapeType="1"/>
            </p:cNvSpPr>
            <p:nvPr/>
          </p:nvSpPr>
          <p:spPr bwMode="auto">
            <a:xfrm flipV="1">
              <a:off x="2789" y="1115"/>
              <a:ext cx="390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grpSp>
        <p:nvGrpSpPr>
          <p:cNvPr id="39" name="Group 50"/>
          <p:cNvGrpSpPr>
            <a:grpSpLocks noChangeAspect="1"/>
          </p:cNvGrpSpPr>
          <p:nvPr/>
        </p:nvGrpSpPr>
        <p:grpSpPr bwMode="auto">
          <a:xfrm>
            <a:off x="2895600" y="4800600"/>
            <a:ext cx="288925" cy="287338"/>
            <a:chOff x="2789" y="935"/>
            <a:chExt cx="390" cy="348"/>
          </a:xfrm>
        </p:grpSpPr>
        <p:sp>
          <p:nvSpPr>
            <p:cNvPr id="40" name="Rectangle 51"/>
            <p:cNvSpPr>
              <a:spLocks noChangeAspect="1" noChangeArrowheads="1"/>
            </p:cNvSpPr>
            <p:nvPr/>
          </p:nvSpPr>
          <p:spPr bwMode="auto">
            <a:xfrm>
              <a:off x="2795" y="935"/>
              <a:ext cx="378" cy="34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80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  <p:sp>
          <p:nvSpPr>
            <p:cNvPr id="41" name="Line 52"/>
            <p:cNvSpPr>
              <a:spLocks noChangeAspect="1" noChangeShapeType="1"/>
            </p:cNvSpPr>
            <p:nvPr/>
          </p:nvSpPr>
          <p:spPr bwMode="auto">
            <a:xfrm>
              <a:off x="2987" y="935"/>
              <a:ext cx="0" cy="34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2" name="Line 53"/>
            <p:cNvSpPr>
              <a:spLocks noChangeAspect="1" noChangeShapeType="1"/>
            </p:cNvSpPr>
            <p:nvPr/>
          </p:nvSpPr>
          <p:spPr bwMode="auto">
            <a:xfrm flipV="1">
              <a:off x="2789" y="1115"/>
              <a:ext cx="390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grpSp>
        <p:nvGrpSpPr>
          <p:cNvPr id="43" name="Group 54"/>
          <p:cNvGrpSpPr>
            <a:grpSpLocks noChangeAspect="1"/>
          </p:cNvGrpSpPr>
          <p:nvPr/>
        </p:nvGrpSpPr>
        <p:grpSpPr bwMode="auto">
          <a:xfrm>
            <a:off x="2895600" y="5181600"/>
            <a:ext cx="288925" cy="287338"/>
            <a:chOff x="2789" y="935"/>
            <a:chExt cx="390" cy="348"/>
          </a:xfrm>
        </p:grpSpPr>
        <p:sp>
          <p:nvSpPr>
            <p:cNvPr id="44" name="Rectangle 55"/>
            <p:cNvSpPr>
              <a:spLocks noChangeAspect="1" noChangeArrowheads="1"/>
            </p:cNvSpPr>
            <p:nvPr/>
          </p:nvSpPr>
          <p:spPr bwMode="auto">
            <a:xfrm>
              <a:off x="2795" y="935"/>
              <a:ext cx="378" cy="34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80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  <p:sp>
          <p:nvSpPr>
            <p:cNvPr id="45" name="Line 56"/>
            <p:cNvSpPr>
              <a:spLocks noChangeAspect="1" noChangeShapeType="1"/>
            </p:cNvSpPr>
            <p:nvPr/>
          </p:nvSpPr>
          <p:spPr bwMode="auto">
            <a:xfrm>
              <a:off x="2987" y="935"/>
              <a:ext cx="0" cy="34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46" name="Line 57"/>
            <p:cNvSpPr>
              <a:spLocks noChangeAspect="1" noChangeShapeType="1"/>
            </p:cNvSpPr>
            <p:nvPr/>
          </p:nvSpPr>
          <p:spPr bwMode="auto">
            <a:xfrm flipV="1">
              <a:off x="2789" y="1115"/>
              <a:ext cx="390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grpSp>
        <p:nvGrpSpPr>
          <p:cNvPr id="47" name="Group 58"/>
          <p:cNvGrpSpPr>
            <a:grpSpLocks noChangeAspect="1"/>
          </p:cNvGrpSpPr>
          <p:nvPr/>
        </p:nvGrpSpPr>
        <p:grpSpPr bwMode="auto">
          <a:xfrm>
            <a:off x="2895600" y="5562600"/>
            <a:ext cx="288925" cy="287338"/>
            <a:chOff x="2789" y="935"/>
            <a:chExt cx="390" cy="348"/>
          </a:xfrm>
        </p:grpSpPr>
        <p:sp>
          <p:nvSpPr>
            <p:cNvPr id="48" name="Rectangle 59"/>
            <p:cNvSpPr>
              <a:spLocks noChangeAspect="1" noChangeArrowheads="1"/>
            </p:cNvSpPr>
            <p:nvPr/>
          </p:nvSpPr>
          <p:spPr bwMode="auto">
            <a:xfrm>
              <a:off x="2795" y="935"/>
              <a:ext cx="378" cy="34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80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  <p:sp>
          <p:nvSpPr>
            <p:cNvPr id="49" name="Line 60"/>
            <p:cNvSpPr>
              <a:spLocks noChangeAspect="1" noChangeShapeType="1"/>
            </p:cNvSpPr>
            <p:nvPr/>
          </p:nvSpPr>
          <p:spPr bwMode="auto">
            <a:xfrm>
              <a:off x="2987" y="935"/>
              <a:ext cx="0" cy="34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0" name="Line 61"/>
            <p:cNvSpPr>
              <a:spLocks noChangeAspect="1" noChangeShapeType="1"/>
            </p:cNvSpPr>
            <p:nvPr/>
          </p:nvSpPr>
          <p:spPr bwMode="auto">
            <a:xfrm flipV="1">
              <a:off x="2789" y="1115"/>
              <a:ext cx="390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grpSp>
        <p:nvGrpSpPr>
          <p:cNvPr id="51" name="Group 62"/>
          <p:cNvGrpSpPr>
            <a:grpSpLocks noChangeAspect="1"/>
          </p:cNvGrpSpPr>
          <p:nvPr/>
        </p:nvGrpSpPr>
        <p:grpSpPr bwMode="auto">
          <a:xfrm>
            <a:off x="2895600" y="5943600"/>
            <a:ext cx="288925" cy="287338"/>
            <a:chOff x="2789" y="935"/>
            <a:chExt cx="390" cy="348"/>
          </a:xfrm>
        </p:grpSpPr>
        <p:sp>
          <p:nvSpPr>
            <p:cNvPr id="52" name="Rectangle 63"/>
            <p:cNvSpPr>
              <a:spLocks noChangeAspect="1" noChangeArrowheads="1"/>
            </p:cNvSpPr>
            <p:nvPr/>
          </p:nvSpPr>
          <p:spPr bwMode="auto">
            <a:xfrm>
              <a:off x="2795" y="935"/>
              <a:ext cx="378" cy="34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80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  <p:sp>
          <p:nvSpPr>
            <p:cNvPr id="53" name="Line 64"/>
            <p:cNvSpPr>
              <a:spLocks noChangeAspect="1" noChangeShapeType="1"/>
            </p:cNvSpPr>
            <p:nvPr/>
          </p:nvSpPr>
          <p:spPr bwMode="auto">
            <a:xfrm>
              <a:off x="2987" y="935"/>
              <a:ext cx="0" cy="34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4" name="Line 65"/>
            <p:cNvSpPr>
              <a:spLocks noChangeAspect="1" noChangeShapeType="1"/>
            </p:cNvSpPr>
            <p:nvPr/>
          </p:nvSpPr>
          <p:spPr bwMode="auto">
            <a:xfrm flipV="1">
              <a:off x="2789" y="1115"/>
              <a:ext cx="390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grpSp>
        <p:nvGrpSpPr>
          <p:cNvPr id="55" name="Group 66"/>
          <p:cNvGrpSpPr>
            <a:grpSpLocks noChangeAspect="1"/>
          </p:cNvGrpSpPr>
          <p:nvPr/>
        </p:nvGrpSpPr>
        <p:grpSpPr bwMode="auto">
          <a:xfrm>
            <a:off x="2895600" y="6324600"/>
            <a:ext cx="288925" cy="287338"/>
            <a:chOff x="2789" y="935"/>
            <a:chExt cx="390" cy="348"/>
          </a:xfrm>
        </p:grpSpPr>
        <p:sp>
          <p:nvSpPr>
            <p:cNvPr id="56" name="Rectangle 67"/>
            <p:cNvSpPr>
              <a:spLocks noChangeAspect="1" noChangeArrowheads="1"/>
            </p:cNvSpPr>
            <p:nvPr/>
          </p:nvSpPr>
          <p:spPr bwMode="auto">
            <a:xfrm>
              <a:off x="2795" y="935"/>
              <a:ext cx="378" cy="34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80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BE"/>
            </a:p>
          </p:txBody>
        </p:sp>
        <p:sp>
          <p:nvSpPr>
            <p:cNvPr id="57" name="Line 68"/>
            <p:cNvSpPr>
              <a:spLocks noChangeAspect="1" noChangeShapeType="1"/>
            </p:cNvSpPr>
            <p:nvPr/>
          </p:nvSpPr>
          <p:spPr bwMode="auto">
            <a:xfrm>
              <a:off x="2987" y="935"/>
              <a:ext cx="0" cy="348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58" name="Line 69"/>
            <p:cNvSpPr>
              <a:spLocks noChangeAspect="1" noChangeShapeType="1"/>
            </p:cNvSpPr>
            <p:nvPr/>
          </p:nvSpPr>
          <p:spPr bwMode="auto">
            <a:xfrm flipV="1">
              <a:off x="2789" y="1115"/>
              <a:ext cx="390" cy="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sp>
        <p:nvSpPr>
          <p:cNvPr id="59" name="Arc 70"/>
          <p:cNvSpPr>
            <a:spLocks/>
          </p:cNvSpPr>
          <p:nvPr/>
        </p:nvSpPr>
        <p:spPr bwMode="auto">
          <a:xfrm rot="28324" flipV="1">
            <a:off x="381000" y="2362200"/>
            <a:ext cx="1209675" cy="669925"/>
          </a:xfrm>
          <a:custGeom>
            <a:avLst/>
            <a:gdLst>
              <a:gd name="G0" fmla="+- 18954 0 0"/>
              <a:gd name="G1" fmla="+- 21600 0 0"/>
              <a:gd name="G2" fmla="+- 21600 0 0"/>
              <a:gd name="T0" fmla="*/ 0 w 38217"/>
              <a:gd name="T1" fmla="*/ 11240 h 21600"/>
              <a:gd name="T2" fmla="*/ 38217 w 38217"/>
              <a:gd name="T3" fmla="*/ 11828 h 21600"/>
              <a:gd name="T4" fmla="*/ 18954 w 38217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217" h="21600" fill="none" extrusionOk="0">
                <a:moveTo>
                  <a:pt x="0" y="11240"/>
                </a:moveTo>
                <a:cubicBezTo>
                  <a:pt x="3788" y="4310"/>
                  <a:pt x="11056" y="-1"/>
                  <a:pt x="18954" y="0"/>
                </a:cubicBezTo>
                <a:cubicBezTo>
                  <a:pt x="27090" y="0"/>
                  <a:pt x="34536" y="4571"/>
                  <a:pt x="38217" y="11827"/>
                </a:cubicBezTo>
              </a:path>
              <a:path w="38217" h="21600" stroke="0" extrusionOk="0">
                <a:moveTo>
                  <a:pt x="0" y="11240"/>
                </a:moveTo>
                <a:cubicBezTo>
                  <a:pt x="3788" y="4310"/>
                  <a:pt x="11056" y="-1"/>
                  <a:pt x="18954" y="0"/>
                </a:cubicBezTo>
                <a:cubicBezTo>
                  <a:pt x="27090" y="0"/>
                  <a:pt x="34536" y="4571"/>
                  <a:pt x="38217" y="11827"/>
                </a:cubicBezTo>
                <a:lnTo>
                  <a:pt x="18954" y="21600"/>
                </a:lnTo>
                <a:close/>
              </a:path>
            </a:pathLst>
          </a:custGeom>
          <a:noFill/>
          <a:ln w="19050">
            <a:solidFill>
              <a:srgbClr val="FFAA0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 eaLnBrk="0" hangingPunct="0"/>
            <a:endParaRPr lang="fr-FR" sz="1500" b="1">
              <a:solidFill>
                <a:srgbClr val="003366"/>
              </a:solidFill>
              <a:latin typeface="Arial" charset="0"/>
              <a:ea typeface="HY울릉도L" pitchFamily="18" charset="-127"/>
            </a:endParaRPr>
          </a:p>
        </p:txBody>
      </p:sp>
      <p:sp>
        <p:nvSpPr>
          <p:cNvPr id="60" name="Arc 71"/>
          <p:cNvSpPr>
            <a:spLocks/>
          </p:cNvSpPr>
          <p:nvPr/>
        </p:nvSpPr>
        <p:spPr bwMode="auto">
          <a:xfrm rot="28324" flipV="1">
            <a:off x="304800" y="5029200"/>
            <a:ext cx="1209675" cy="669925"/>
          </a:xfrm>
          <a:custGeom>
            <a:avLst/>
            <a:gdLst>
              <a:gd name="G0" fmla="+- 18954 0 0"/>
              <a:gd name="G1" fmla="+- 21600 0 0"/>
              <a:gd name="G2" fmla="+- 21600 0 0"/>
              <a:gd name="T0" fmla="*/ 0 w 38217"/>
              <a:gd name="T1" fmla="*/ 11240 h 21600"/>
              <a:gd name="T2" fmla="*/ 38217 w 38217"/>
              <a:gd name="T3" fmla="*/ 11828 h 21600"/>
              <a:gd name="T4" fmla="*/ 18954 w 38217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217" h="21600" fill="none" extrusionOk="0">
                <a:moveTo>
                  <a:pt x="0" y="11240"/>
                </a:moveTo>
                <a:cubicBezTo>
                  <a:pt x="3788" y="4310"/>
                  <a:pt x="11056" y="-1"/>
                  <a:pt x="18954" y="0"/>
                </a:cubicBezTo>
                <a:cubicBezTo>
                  <a:pt x="27090" y="0"/>
                  <a:pt x="34536" y="4571"/>
                  <a:pt x="38217" y="11827"/>
                </a:cubicBezTo>
              </a:path>
              <a:path w="38217" h="21600" stroke="0" extrusionOk="0">
                <a:moveTo>
                  <a:pt x="0" y="11240"/>
                </a:moveTo>
                <a:cubicBezTo>
                  <a:pt x="3788" y="4310"/>
                  <a:pt x="11056" y="-1"/>
                  <a:pt x="18954" y="0"/>
                </a:cubicBezTo>
                <a:cubicBezTo>
                  <a:pt x="27090" y="0"/>
                  <a:pt x="34536" y="4571"/>
                  <a:pt x="38217" y="11827"/>
                </a:cubicBezTo>
                <a:lnTo>
                  <a:pt x="18954" y="21600"/>
                </a:lnTo>
                <a:close/>
              </a:path>
            </a:pathLst>
          </a:custGeom>
          <a:noFill/>
          <a:ln w="19050">
            <a:solidFill>
              <a:srgbClr val="7AF80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 eaLnBrk="0" hangingPunct="0"/>
            <a:endParaRPr lang="fr-FR" sz="1500" b="1">
              <a:solidFill>
                <a:srgbClr val="003366"/>
              </a:solidFill>
              <a:latin typeface="Arial" charset="0"/>
              <a:ea typeface="HY울릉도L" pitchFamily="18" charset="-127"/>
            </a:endParaRPr>
          </a:p>
        </p:txBody>
      </p:sp>
      <p:sp>
        <p:nvSpPr>
          <p:cNvPr id="61" name="Line 72"/>
          <p:cNvSpPr>
            <a:spLocks noChangeShapeType="1"/>
          </p:cNvSpPr>
          <p:nvPr/>
        </p:nvSpPr>
        <p:spPr bwMode="auto">
          <a:xfrm>
            <a:off x="1600200" y="2667000"/>
            <a:ext cx="1066800" cy="0"/>
          </a:xfrm>
          <a:prstGeom prst="line">
            <a:avLst/>
          </a:prstGeom>
          <a:noFill/>
          <a:ln w="19050">
            <a:solidFill>
              <a:srgbClr val="FFAA0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62" name="Line 73"/>
          <p:cNvSpPr>
            <a:spLocks noChangeShapeType="1"/>
          </p:cNvSpPr>
          <p:nvPr/>
        </p:nvSpPr>
        <p:spPr bwMode="auto">
          <a:xfrm>
            <a:off x="1524000" y="5334000"/>
            <a:ext cx="1143000" cy="0"/>
          </a:xfrm>
          <a:prstGeom prst="line">
            <a:avLst/>
          </a:prstGeom>
          <a:noFill/>
          <a:ln w="19050">
            <a:solidFill>
              <a:srgbClr val="7AF80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63" name="Rectangle 41"/>
          <p:cNvSpPr>
            <a:spLocks noChangeArrowheads="1"/>
          </p:cNvSpPr>
          <p:nvPr/>
        </p:nvSpPr>
        <p:spPr bwMode="auto">
          <a:xfrm>
            <a:off x="2895600" y="4038600"/>
            <a:ext cx="4729163" cy="260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latin typeface="Arial" charset="0"/>
              </a:rPr>
              <a:t>1.       Design of Parts &amp; Sub-Functions </a:t>
            </a:r>
          </a:p>
          <a:p>
            <a:pPr>
              <a:spcBef>
                <a:spcPct val="50000"/>
              </a:spcBef>
            </a:pPr>
            <a:r>
              <a:rPr lang="en-US" sz="1600" b="1" dirty="0">
                <a:latin typeface="Arial" charset="0"/>
              </a:rPr>
              <a:t>2.       Design of Tools &amp; Assembling Machines </a:t>
            </a:r>
          </a:p>
          <a:p>
            <a:pPr>
              <a:spcBef>
                <a:spcPct val="50000"/>
              </a:spcBef>
            </a:pPr>
            <a:r>
              <a:rPr lang="en-US" sz="1600" b="1" dirty="0">
                <a:latin typeface="Arial" charset="0"/>
              </a:rPr>
              <a:t>3.       Making &amp; Fine Tuning of </a:t>
            </a:r>
            <a:r>
              <a:rPr lang="en-US" sz="1600" b="1" dirty="0" smtClean="0">
                <a:latin typeface="Arial" charset="0"/>
              </a:rPr>
              <a:t>Tools</a:t>
            </a:r>
            <a:endParaRPr lang="en-US" sz="1600" b="1" dirty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1600" b="1" dirty="0">
                <a:latin typeface="Arial" charset="0"/>
              </a:rPr>
              <a:t>4.       Molding Trials &amp; Approval Tests 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600" b="1" dirty="0">
                <a:latin typeface="Arial" charset="0"/>
              </a:rPr>
              <a:t>5.        Injection Molding 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600" b="1" dirty="0">
                <a:latin typeface="Arial" charset="0"/>
              </a:rPr>
              <a:t>6.       Assembly 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sz="1600" b="1" dirty="0">
                <a:latin typeface="Arial" charset="0"/>
              </a:rPr>
              <a:t>7.       Quality Control</a:t>
            </a:r>
            <a:endParaRPr lang="fr-FR" dirty="0">
              <a:latin typeface="Arial" charset="0"/>
            </a:endParaRPr>
          </a:p>
        </p:txBody>
      </p:sp>
      <p:sp>
        <p:nvSpPr>
          <p:cNvPr id="64" name="Rectangle 10"/>
          <p:cNvSpPr>
            <a:spLocks noChangeArrowheads="1"/>
          </p:cNvSpPr>
          <p:nvPr/>
        </p:nvSpPr>
        <p:spPr bwMode="auto">
          <a:xfrm>
            <a:off x="2438400" y="1587500"/>
            <a:ext cx="2667000" cy="224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en-US" sz="1600" b="1" dirty="0">
                <a:latin typeface="Arial" charset="0"/>
              </a:rPr>
              <a:t>	- Quality</a:t>
            </a:r>
            <a:r>
              <a:rPr lang="en-US" sz="1600" dirty="0">
                <a:latin typeface="Arial" charset="0"/>
              </a:rPr>
              <a:t> </a:t>
            </a:r>
          </a:p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en-US" sz="1600" b="1" dirty="0">
                <a:latin typeface="Arial" charset="0"/>
              </a:rPr>
              <a:t>	- Expertise</a:t>
            </a:r>
          </a:p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en-US" sz="1600" b="1" dirty="0">
                <a:latin typeface="Arial" charset="0"/>
              </a:rPr>
              <a:t>	- Service</a:t>
            </a:r>
          </a:p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en-US" sz="1600" b="1" dirty="0">
                <a:latin typeface="Arial" charset="0"/>
              </a:rPr>
              <a:t>	- Price</a:t>
            </a:r>
          </a:p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en-US" sz="1600" b="1" dirty="0">
                <a:latin typeface="Arial" charset="0"/>
              </a:rPr>
              <a:t>	- Reactivity</a:t>
            </a:r>
          </a:p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en-US" sz="1600" b="1" dirty="0">
                <a:latin typeface="Arial" charset="0"/>
              </a:rPr>
              <a:t>	- Flexibility</a:t>
            </a:r>
            <a:endParaRPr lang="fr-FR" sz="1600" b="1" dirty="0">
              <a:latin typeface="Arial" charset="0"/>
            </a:endParaRPr>
          </a:p>
        </p:txBody>
      </p:sp>
      <p:sp>
        <p:nvSpPr>
          <p:cNvPr id="66" name="Rectangle 75"/>
          <p:cNvSpPr>
            <a:spLocks noChangeArrowheads="1"/>
          </p:cNvSpPr>
          <p:nvPr/>
        </p:nvSpPr>
        <p:spPr bwMode="auto">
          <a:xfrm>
            <a:off x="4978978" y="970935"/>
            <a:ext cx="3887346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kumimoji="1" lang="en-US" sz="1400" dirty="0" smtClean="0">
                <a:latin typeface="Arial" charset="0"/>
              </a:rPr>
              <a:t>Mission - Combining </a:t>
            </a:r>
            <a:r>
              <a:rPr kumimoji="1" lang="en-US" sz="1400" dirty="0">
                <a:latin typeface="Arial" charset="0"/>
              </a:rPr>
              <a:t>our </a:t>
            </a:r>
            <a:r>
              <a:rPr kumimoji="1" lang="en-US" sz="1400" b="1" i="1" dirty="0">
                <a:solidFill>
                  <a:srgbClr val="CC0000"/>
                </a:solidFill>
                <a:latin typeface="Arial" charset="0"/>
              </a:rPr>
              <a:t>Technical Expertise</a:t>
            </a:r>
            <a:r>
              <a:rPr kumimoji="1" lang="en-US" sz="1400" dirty="0">
                <a:latin typeface="Arial" charset="0"/>
              </a:rPr>
              <a:t> </a:t>
            </a:r>
          </a:p>
          <a:p>
            <a:pPr algn="ctr"/>
            <a:r>
              <a:rPr kumimoji="1" lang="en-US" sz="1400" dirty="0">
                <a:latin typeface="Arial" charset="0"/>
              </a:rPr>
              <a:t>with </a:t>
            </a:r>
            <a:r>
              <a:rPr kumimoji="1" lang="en-US" sz="1400" b="1" i="1" dirty="0">
                <a:solidFill>
                  <a:srgbClr val="CC0000"/>
                </a:solidFill>
                <a:latin typeface="Arial" charset="0"/>
              </a:rPr>
              <a:t>Low Cost </a:t>
            </a:r>
            <a:r>
              <a:rPr kumimoji="1" lang="en-US" sz="1400" dirty="0">
                <a:latin typeface="Arial" charset="0"/>
              </a:rPr>
              <a:t>Manufacturing Advantages </a:t>
            </a:r>
          </a:p>
          <a:p>
            <a:pPr algn="ctr"/>
            <a:r>
              <a:rPr kumimoji="1" lang="en-US" sz="1400" b="1" i="1" dirty="0">
                <a:solidFill>
                  <a:srgbClr val="CC0000"/>
                </a:solidFill>
                <a:latin typeface="Arial" charset="0"/>
              </a:rPr>
              <a:t>Nearby </a:t>
            </a:r>
            <a:r>
              <a:rPr kumimoji="1" lang="en-US" sz="1400" dirty="0">
                <a:latin typeface="Arial" charset="0"/>
              </a:rPr>
              <a:t>our Customers’ facilities</a:t>
            </a:r>
            <a:endParaRPr kumimoji="1" lang="fr-FR" sz="2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402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25"/>
                            </p:stCondLst>
                            <p:childTnLst>
                              <p:par>
                                <p:cTn id="1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utoUpdateAnimBg="0"/>
      <p:bldP spid="2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2257563"/>
              </p:ext>
            </p:extLst>
          </p:nvPr>
        </p:nvGraphicFramePr>
        <p:xfrm>
          <a:off x="683568" y="1916832"/>
          <a:ext cx="6874519" cy="2498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40"/>
          <p:cNvSpPr>
            <a:spLocks noChangeArrowheads="1"/>
          </p:cNvSpPr>
          <p:nvPr/>
        </p:nvSpPr>
        <p:spPr bwMode="auto">
          <a:xfrm>
            <a:off x="378260" y="481396"/>
            <a:ext cx="499849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3"/>
              </a:buBlip>
            </a:pPr>
            <a:r>
              <a:rPr kumimoji="1" lang="en-US" b="1" dirty="0">
                <a:latin typeface="Arial" charset="0"/>
              </a:rPr>
              <a:t>Our Strategy and </a:t>
            </a:r>
            <a:r>
              <a:rPr kumimoji="1" lang="en-US" b="1" dirty="0" smtClean="0">
                <a:latin typeface="Arial" charset="0"/>
              </a:rPr>
              <a:t>our vision</a:t>
            </a:r>
            <a:endParaRPr kumimoji="1" lang="fr-FR" b="1" dirty="0"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1124744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Projection of Sales over the </a:t>
            </a:r>
            <a:r>
              <a:rPr lang="fr-FR" dirty="0" err="1" smtClean="0"/>
              <a:t>next</a:t>
            </a:r>
            <a:r>
              <a:rPr lang="fr-FR" dirty="0" smtClean="0"/>
              <a:t> 5 </a:t>
            </a:r>
            <a:r>
              <a:rPr lang="fr-FR" dirty="0" err="1" smtClean="0"/>
              <a:t>years</a:t>
            </a:r>
            <a:r>
              <a:rPr lang="fr-FR" dirty="0" smtClean="0"/>
              <a:t> (in ME)</a:t>
            </a:r>
            <a:endParaRPr lang="fr-BE" dirty="0"/>
          </a:p>
        </p:txBody>
      </p:sp>
      <p:pic>
        <p:nvPicPr>
          <p:cNvPr id="5" name="chart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6" y="4581128"/>
            <a:ext cx="5085715" cy="11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734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056"/>
          <p:cNvSpPr txBox="1">
            <a:spLocks noChangeArrowheads="1"/>
          </p:cNvSpPr>
          <p:nvPr/>
        </p:nvSpPr>
        <p:spPr bwMode="auto">
          <a:xfrm>
            <a:off x="179512" y="1144224"/>
            <a:ext cx="7848600" cy="4819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50000"/>
              </a:spcBef>
            </a:pPr>
            <a:r>
              <a:rPr lang="en-US" sz="1600" b="1" dirty="0">
                <a:latin typeface="Arial" charset="0"/>
              </a:rPr>
              <a:t>1955: </a:t>
            </a:r>
            <a:r>
              <a:rPr lang="en-US" sz="1600" dirty="0">
                <a:latin typeface="Arial" charset="0"/>
              </a:rPr>
              <a:t>Creation of </a:t>
            </a:r>
            <a:r>
              <a:rPr lang="en-US" sz="1600" dirty="0" err="1">
                <a:latin typeface="Arial" charset="0"/>
              </a:rPr>
              <a:t>Microtechnic</a:t>
            </a:r>
            <a:r>
              <a:rPr lang="en-US" sz="1600" dirty="0">
                <a:latin typeface="Arial" charset="0"/>
              </a:rPr>
              <a:t> Monaco – Specialized in precision technical parts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Arial" charset="0"/>
              </a:rPr>
              <a:t>1992: </a:t>
            </a:r>
            <a:r>
              <a:rPr lang="en-US" sz="1600" dirty="0">
                <a:latin typeface="Arial" charset="0"/>
              </a:rPr>
              <a:t>Entry in the automotive industry : production of break fluid reservoirs for Delphi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Arial" charset="0"/>
              </a:rPr>
              <a:t>Nov 1994: </a:t>
            </a:r>
            <a:r>
              <a:rPr lang="en-US" sz="1600" dirty="0">
                <a:latin typeface="Arial" charset="0"/>
              </a:rPr>
              <a:t>ISO 9002 Certification 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Arial" charset="0"/>
              </a:rPr>
              <a:t>Feb 1999: </a:t>
            </a:r>
            <a:r>
              <a:rPr lang="en-US" sz="1600" dirty="0">
                <a:latin typeface="Arial" charset="0"/>
              </a:rPr>
              <a:t>ISO 9001 / QS 9000 Certification 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Arial" charset="0"/>
              </a:rPr>
              <a:t>May 1999: </a:t>
            </a:r>
            <a:r>
              <a:rPr lang="en-US" sz="1600" dirty="0">
                <a:latin typeface="Arial" charset="0"/>
              </a:rPr>
              <a:t>Acquisition of a plant in France  </a:t>
            </a:r>
            <a:endParaRPr lang="en-US" sz="1600" b="1" dirty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Arial" charset="0"/>
              </a:rPr>
              <a:t>May 2001: </a:t>
            </a:r>
            <a:r>
              <a:rPr lang="en-US" sz="1600" dirty="0">
                <a:latin typeface="Arial" charset="0"/>
              </a:rPr>
              <a:t>Opening of </a:t>
            </a:r>
            <a:r>
              <a:rPr lang="en-US" sz="1600" dirty="0" err="1">
                <a:latin typeface="Arial" charset="0"/>
              </a:rPr>
              <a:t>Microtechnic</a:t>
            </a:r>
            <a:r>
              <a:rPr lang="en-US" sz="1600" dirty="0">
                <a:latin typeface="Arial" charset="0"/>
              </a:rPr>
              <a:t> Tunisia for low cost manufacturing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Arial" charset="0"/>
              </a:rPr>
              <a:t>Feb 2003: </a:t>
            </a:r>
            <a:r>
              <a:rPr lang="en-US" sz="1600" dirty="0">
                <a:latin typeface="Arial" charset="0"/>
              </a:rPr>
              <a:t>ISO/TS 16949 version 2002 Certification 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Arial" charset="0"/>
              </a:rPr>
              <a:t>Oct 2003: </a:t>
            </a:r>
            <a:r>
              <a:rPr lang="en-US" sz="1600" dirty="0">
                <a:latin typeface="Arial" charset="0"/>
              </a:rPr>
              <a:t>Opening of </a:t>
            </a:r>
            <a:r>
              <a:rPr lang="en-US" sz="1600" dirty="0" err="1">
                <a:latin typeface="Arial" charset="0"/>
              </a:rPr>
              <a:t>Microtechnic</a:t>
            </a:r>
            <a:r>
              <a:rPr lang="en-US" sz="1600" dirty="0">
                <a:latin typeface="Arial" charset="0"/>
              </a:rPr>
              <a:t> Singapore for purchasing molds in Asia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Arial" charset="0"/>
              </a:rPr>
              <a:t>Nov 2005: </a:t>
            </a:r>
            <a:r>
              <a:rPr lang="en-US" sz="1600" dirty="0">
                <a:latin typeface="Arial" charset="0"/>
              </a:rPr>
              <a:t>Opening of a new factory in </a:t>
            </a:r>
            <a:r>
              <a:rPr lang="en-US" sz="1600" dirty="0" smtClean="0">
                <a:latin typeface="Arial" charset="0"/>
              </a:rPr>
              <a:t>Tunisia – </a:t>
            </a:r>
            <a:r>
              <a:rPr lang="en-US" sz="1600" dirty="0" err="1" smtClean="0">
                <a:latin typeface="Arial" charset="0"/>
              </a:rPr>
              <a:t>Kondar</a:t>
            </a:r>
            <a:endParaRPr lang="en-US" sz="1600" dirty="0" smtClean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n-US" sz="1600" b="1" dirty="0" smtClean="0">
                <a:latin typeface="Arial" charset="0"/>
              </a:rPr>
              <a:t>Nov 2008: </a:t>
            </a:r>
            <a:r>
              <a:rPr lang="en-US" sz="1600" dirty="0" smtClean="0">
                <a:latin typeface="Arial" charset="0"/>
              </a:rPr>
              <a:t>Transfer of production from Monaco to Tunisia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latin typeface="Arial" charset="0"/>
              </a:rPr>
              <a:t>Sept 2010: </a:t>
            </a:r>
            <a:r>
              <a:rPr lang="fr-FR" sz="1600" dirty="0" smtClean="0">
                <a:latin typeface="Arial" charset="0"/>
              </a:rPr>
              <a:t>ISO </a:t>
            </a:r>
            <a:r>
              <a:rPr lang="fr-FR" sz="1600" dirty="0">
                <a:latin typeface="Arial" charset="0"/>
              </a:rPr>
              <a:t>14001 Certification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latin typeface="Arial" charset="0"/>
              </a:rPr>
              <a:t>Oct 2012: </a:t>
            </a:r>
            <a:r>
              <a:rPr lang="en-US" sz="1600" dirty="0" smtClean="0">
                <a:latin typeface="Arial" charset="0"/>
              </a:rPr>
              <a:t>Decision to build a new factory in Tunisia – Sousse</a:t>
            </a:r>
          </a:p>
          <a:p>
            <a:pPr>
              <a:lnSpc>
                <a:spcPct val="150000"/>
              </a:lnSpc>
            </a:pPr>
            <a:r>
              <a:rPr lang="fr-FR" sz="1600" b="1" dirty="0" err="1" smtClean="0">
                <a:latin typeface="Arial" charset="0"/>
              </a:rPr>
              <a:t>Nov</a:t>
            </a:r>
            <a:r>
              <a:rPr lang="fr-FR" sz="1600" b="1" dirty="0" smtClean="0">
                <a:latin typeface="Arial" charset="0"/>
              </a:rPr>
              <a:t> 2013:</a:t>
            </a:r>
            <a:r>
              <a:rPr lang="fr-FR" sz="1600" dirty="0" smtClean="0">
                <a:latin typeface="Arial" charset="0"/>
              </a:rPr>
              <a:t> </a:t>
            </a:r>
            <a:r>
              <a:rPr lang="fr-FR" sz="1600" dirty="0" err="1" smtClean="0">
                <a:latin typeface="Arial" charset="0"/>
              </a:rPr>
              <a:t>Decision</a:t>
            </a:r>
            <a:r>
              <a:rPr lang="fr-FR" sz="1600" dirty="0" smtClean="0">
                <a:latin typeface="Arial" charset="0"/>
              </a:rPr>
              <a:t> to explore </a:t>
            </a:r>
            <a:r>
              <a:rPr lang="fr-FR" sz="1600" dirty="0" err="1" smtClean="0">
                <a:latin typeface="Arial" charset="0"/>
              </a:rPr>
              <a:t>Eastern</a:t>
            </a:r>
            <a:r>
              <a:rPr lang="fr-FR" sz="1600" dirty="0" smtClean="0">
                <a:latin typeface="Arial" charset="0"/>
              </a:rPr>
              <a:t> Europe</a:t>
            </a:r>
            <a:endParaRPr lang="fr-FR" sz="1600" dirty="0"/>
          </a:p>
        </p:txBody>
      </p:sp>
      <p:sp>
        <p:nvSpPr>
          <p:cNvPr id="7" name="Rectangle 2058"/>
          <p:cNvSpPr>
            <a:spLocks noChangeArrowheads="1"/>
          </p:cNvSpPr>
          <p:nvPr/>
        </p:nvSpPr>
        <p:spPr bwMode="auto">
          <a:xfrm>
            <a:off x="323528" y="431751"/>
            <a:ext cx="62646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r>
              <a:rPr kumimoji="1" lang="en-US" b="1" dirty="0" smtClean="0">
                <a:latin typeface="Arial" charset="0"/>
              </a:rPr>
              <a:t>Historical data</a:t>
            </a:r>
            <a:endParaRPr kumimoji="1" lang="en-US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13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 descr="C:\Users\SBenalycherif\Desktop\mapemonde.gif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13000"/>
          </a:blip>
          <a:srcRect/>
          <a:stretch>
            <a:fillRect/>
          </a:stretch>
        </p:blipFill>
        <p:spPr bwMode="auto">
          <a:xfrm>
            <a:off x="36140" y="1708366"/>
            <a:ext cx="9144000" cy="395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4" name="Picture 5" descr="C:\Users\SBenalycherif\Desktop\XLX91CA7VTDI1CAN31DR6CAEW6AX0CAG4Z9KHCALXGG2XCAYJ6RQ6CAHPRA2KCA8WCN49CAX7YYGSCA2BYIYUCA5E4IJPCA2ZBDHTCA0IKLMFCAQEIPA1CAT62RPYCAN50LWHCADDMI6GCAMGD0B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4506913"/>
            <a:ext cx="6683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7" descr="C:\Users\SBenalycherif\Desktop\singapore-flag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96249" y="4524375"/>
            <a:ext cx="6477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8" descr="C:\Users\SBenalycherif\Desktop\UNPVICA6LZOXBCAS51GZ5CAKENPQHCAGXVFYFCAWF28YUCA2RYTP0CAT5MH6ACA2450RPCAQGF4C5CA7B2WRWCAHL4P1OCAHNWW3BCA4YWXMJCANEHAI2CA30YQDNCAMG2HRNCA825TA6CAUT73DQ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4506913"/>
            <a:ext cx="6477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916238" y="5083175"/>
            <a:ext cx="16557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b="1" dirty="0">
                <a:solidFill>
                  <a:srgbClr val="0000FF"/>
                </a:solidFill>
              </a:rPr>
              <a:t>MICROTECHNIC </a:t>
            </a:r>
            <a:r>
              <a:rPr lang="fr-FR" sz="1400" b="1" dirty="0" smtClean="0">
                <a:solidFill>
                  <a:srgbClr val="0000FF"/>
                </a:solidFill>
              </a:rPr>
              <a:t>TUNISA - KONDAR</a:t>
            </a:r>
            <a:endParaRPr lang="fr-FR" sz="1400" b="1" dirty="0">
              <a:solidFill>
                <a:srgbClr val="0000FF"/>
              </a:solidFill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395288" y="5064125"/>
            <a:ext cx="1584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b="1" dirty="0">
                <a:solidFill>
                  <a:srgbClr val="0000FF"/>
                </a:solidFill>
              </a:rPr>
              <a:t>MICROTECHNIC MONACO</a:t>
            </a:r>
          </a:p>
        </p:txBody>
      </p:sp>
      <p:sp>
        <p:nvSpPr>
          <p:cNvPr id="9" name="Ellipse 30"/>
          <p:cNvSpPr/>
          <p:nvPr/>
        </p:nvSpPr>
        <p:spPr>
          <a:xfrm>
            <a:off x="6876256" y="3861048"/>
            <a:ext cx="216024" cy="216024"/>
          </a:xfrm>
          <a:prstGeom prst="ellipse">
            <a:avLst/>
          </a:prstGeom>
          <a:gradFill flip="none" rotWithShape="1">
            <a:gsLst>
              <a:gs pos="68000">
                <a:srgbClr val="FF0000">
                  <a:alpha val="93000"/>
                </a:srgb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" name="Ellipse 33"/>
          <p:cNvSpPr/>
          <p:nvPr/>
        </p:nvSpPr>
        <p:spPr>
          <a:xfrm>
            <a:off x="4427984" y="2708920"/>
            <a:ext cx="216024" cy="216024"/>
          </a:xfrm>
          <a:prstGeom prst="ellipse">
            <a:avLst/>
          </a:prstGeom>
          <a:gradFill flip="none" rotWithShape="1">
            <a:gsLst>
              <a:gs pos="68000">
                <a:srgbClr val="FF0000">
                  <a:alpha val="93000"/>
                </a:srgb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1" name="Ellipse 34"/>
          <p:cNvSpPr/>
          <p:nvPr/>
        </p:nvSpPr>
        <p:spPr>
          <a:xfrm>
            <a:off x="4427984" y="2924944"/>
            <a:ext cx="216024" cy="216024"/>
          </a:xfrm>
          <a:prstGeom prst="ellipse">
            <a:avLst/>
          </a:prstGeom>
          <a:gradFill flip="none" rotWithShape="1">
            <a:gsLst>
              <a:gs pos="68000">
                <a:srgbClr val="FF0000">
                  <a:alpha val="93000"/>
                </a:srgb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2916238" y="5822950"/>
            <a:ext cx="1584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b="1" dirty="0"/>
              <a:t>► Production</a:t>
            </a:r>
            <a:endParaRPr lang="fr-FR" sz="1400" b="1" dirty="0">
              <a:latin typeface="Consolas" pitchFamily="49" charset="0"/>
            </a:endParaRPr>
          </a:p>
          <a:p>
            <a:pPr>
              <a:spcBef>
                <a:spcPct val="50000"/>
              </a:spcBef>
            </a:pPr>
            <a:endParaRPr lang="fr-FR" sz="1200" b="1" dirty="0">
              <a:latin typeface="Consolas" pitchFamily="49" charset="0"/>
            </a:endParaRP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467544" y="5585618"/>
            <a:ext cx="23399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/>
              <a:t>► </a:t>
            </a:r>
            <a:r>
              <a:rPr lang="fr-FR" sz="1400" b="1" dirty="0" smtClean="0"/>
              <a:t>HQ </a:t>
            </a:r>
            <a:endParaRPr lang="fr-FR" sz="1400" b="1" dirty="0"/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6984268" y="5083174"/>
            <a:ext cx="1871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b="1" dirty="0">
                <a:solidFill>
                  <a:srgbClr val="0000FF"/>
                </a:solidFill>
              </a:rPr>
              <a:t>MICROTECHNIC SINGAPORE</a:t>
            </a:r>
          </a:p>
        </p:txBody>
      </p:sp>
      <p:sp>
        <p:nvSpPr>
          <p:cNvPr id="15" name="Forme libre 42"/>
          <p:cNvSpPr/>
          <p:nvPr/>
        </p:nvSpPr>
        <p:spPr>
          <a:xfrm>
            <a:off x="755650" y="2781300"/>
            <a:ext cx="3816350" cy="2143125"/>
          </a:xfrm>
          <a:custGeom>
            <a:avLst/>
            <a:gdLst>
              <a:gd name="connsiteX0" fmla="*/ 0 w 3576918"/>
              <a:gd name="connsiteY0" fmla="*/ 1210235 h 1694329"/>
              <a:gd name="connsiteX1" fmla="*/ 3576918 w 3576918"/>
              <a:gd name="connsiteY1" fmla="*/ 0 h 1694329"/>
              <a:gd name="connsiteX2" fmla="*/ 726142 w 3576918"/>
              <a:gd name="connsiteY2" fmla="*/ 1694329 h 1694329"/>
              <a:gd name="connsiteX3" fmla="*/ 739589 w 3576918"/>
              <a:gd name="connsiteY3" fmla="*/ 1223682 h 1694329"/>
              <a:gd name="connsiteX4" fmla="*/ 0 w 3576918"/>
              <a:gd name="connsiteY4" fmla="*/ 1210235 h 1694329"/>
              <a:gd name="connsiteX0" fmla="*/ 0 w 3216878"/>
              <a:gd name="connsiteY0" fmla="*/ 792088 h 1694329"/>
              <a:gd name="connsiteX1" fmla="*/ 3216878 w 3216878"/>
              <a:gd name="connsiteY1" fmla="*/ 0 h 1694329"/>
              <a:gd name="connsiteX2" fmla="*/ 366102 w 3216878"/>
              <a:gd name="connsiteY2" fmla="*/ 1694329 h 1694329"/>
              <a:gd name="connsiteX3" fmla="*/ 379549 w 3216878"/>
              <a:gd name="connsiteY3" fmla="*/ 1223682 h 1694329"/>
              <a:gd name="connsiteX4" fmla="*/ 0 w 3216878"/>
              <a:gd name="connsiteY4" fmla="*/ 792088 h 1694329"/>
              <a:gd name="connsiteX0" fmla="*/ 0 w 3576918"/>
              <a:gd name="connsiteY0" fmla="*/ 1224136 h 1694329"/>
              <a:gd name="connsiteX1" fmla="*/ 3576918 w 3576918"/>
              <a:gd name="connsiteY1" fmla="*/ 0 h 1694329"/>
              <a:gd name="connsiteX2" fmla="*/ 726142 w 3576918"/>
              <a:gd name="connsiteY2" fmla="*/ 1694329 h 1694329"/>
              <a:gd name="connsiteX3" fmla="*/ 739589 w 3576918"/>
              <a:gd name="connsiteY3" fmla="*/ 1223682 h 1694329"/>
              <a:gd name="connsiteX4" fmla="*/ 0 w 3576918"/>
              <a:gd name="connsiteY4" fmla="*/ 1224136 h 1694329"/>
              <a:gd name="connsiteX0" fmla="*/ 0 w 3528392"/>
              <a:gd name="connsiteY0" fmla="*/ 1529298 h 1999491"/>
              <a:gd name="connsiteX1" fmla="*/ 3528392 w 3528392"/>
              <a:gd name="connsiteY1" fmla="*/ 0 h 1999491"/>
              <a:gd name="connsiteX2" fmla="*/ 726142 w 3528392"/>
              <a:gd name="connsiteY2" fmla="*/ 1999491 h 1999491"/>
              <a:gd name="connsiteX3" fmla="*/ 739589 w 3528392"/>
              <a:gd name="connsiteY3" fmla="*/ 1528844 h 1999491"/>
              <a:gd name="connsiteX4" fmla="*/ 0 w 3528392"/>
              <a:gd name="connsiteY4" fmla="*/ 1529298 h 1999491"/>
              <a:gd name="connsiteX0" fmla="*/ 0 w 3744416"/>
              <a:gd name="connsiteY0" fmla="*/ 1601306 h 2071499"/>
              <a:gd name="connsiteX1" fmla="*/ 3744416 w 3744416"/>
              <a:gd name="connsiteY1" fmla="*/ 0 h 2071499"/>
              <a:gd name="connsiteX2" fmla="*/ 726142 w 3744416"/>
              <a:gd name="connsiteY2" fmla="*/ 2071499 h 2071499"/>
              <a:gd name="connsiteX3" fmla="*/ 739589 w 3744416"/>
              <a:gd name="connsiteY3" fmla="*/ 1600852 h 2071499"/>
              <a:gd name="connsiteX4" fmla="*/ 0 w 3744416"/>
              <a:gd name="connsiteY4" fmla="*/ 1601306 h 2071499"/>
              <a:gd name="connsiteX0" fmla="*/ 0 w 3816424"/>
              <a:gd name="connsiteY0" fmla="*/ 1673314 h 2143507"/>
              <a:gd name="connsiteX1" fmla="*/ 3816424 w 3816424"/>
              <a:gd name="connsiteY1" fmla="*/ 0 h 2143507"/>
              <a:gd name="connsiteX2" fmla="*/ 726142 w 3816424"/>
              <a:gd name="connsiteY2" fmla="*/ 2143507 h 2143507"/>
              <a:gd name="connsiteX3" fmla="*/ 739589 w 3816424"/>
              <a:gd name="connsiteY3" fmla="*/ 1672860 h 2143507"/>
              <a:gd name="connsiteX4" fmla="*/ 0 w 3816424"/>
              <a:gd name="connsiteY4" fmla="*/ 1673314 h 2143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6424" h="2143507">
                <a:moveTo>
                  <a:pt x="0" y="1673314"/>
                </a:moveTo>
                <a:lnTo>
                  <a:pt x="3816424" y="0"/>
                </a:lnTo>
                <a:lnTo>
                  <a:pt x="726142" y="2143507"/>
                </a:lnTo>
                <a:lnTo>
                  <a:pt x="739589" y="1672860"/>
                </a:lnTo>
                <a:lnTo>
                  <a:pt x="0" y="1673314"/>
                </a:lnTo>
                <a:close/>
              </a:path>
            </a:pathLst>
          </a:custGeom>
          <a:solidFill>
            <a:schemeClr val="bg1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16" name="Connecteur droit 41"/>
          <p:cNvCxnSpPr>
            <a:stCxn id="15" idx="3"/>
            <a:endCxn id="15" idx="1"/>
          </p:cNvCxnSpPr>
          <p:nvPr/>
        </p:nvCxnSpPr>
        <p:spPr>
          <a:xfrm flipV="1">
            <a:off x="1495425" y="2781300"/>
            <a:ext cx="3076575" cy="1673225"/>
          </a:xfrm>
          <a:prstGeom prst="line">
            <a:avLst/>
          </a:prstGeom>
          <a:ln>
            <a:solidFill>
              <a:srgbClr val="C1DF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rme libre 47"/>
          <p:cNvSpPr/>
          <p:nvPr/>
        </p:nvSpPr>
        <p:spPr>
          <a:xfrm>
            <a:off x="3419475" y="3068638"/>
            <a:ext cx="1081088" cy="1962150"/>
          </a:xfrm>
          <a:custGeom>
            <a:avLst/>
            <a:gdLst>
              <a:gd name="connsiteX0" fmla="*/ 0 w 3576918"/>
              <a:gd name="connsiteY0" fmla="*/ 1210235 h 1694329"/>
              <a:gd name="connsiteX1" fmla="*/ 3576918 w 3576918"/>
              <a:gd name="connsiteY1" fmla="*/ 0 h 1694329"/>
              <a:gd name="connsiteX2" fmla="*/ 726142 w 3576918"/>
              <a:gd name="connsiteY2" fmla="*/ 1694329 h 1694329"/>
              <a:gd name="connsiteX3" fmla="*/ 739589 w 3576918"/>
              <a:gd name="connsiteY3" fmla="*/ 1223682 h 1694329"/>
              <a:gd name="connsiteX4" fmla="*/ 0 w 3576918"/>
              <a:gd name="connsiteY4" fmla="*/ 1210235 h 1694329"/>
              <a:gd name="connsiteX0" fmla="*/ 0 w 3216878"/>
              <a:gd name="connsiteY0" fmla="*/ 792088 h 1694329"/>
              <a:gd name="connsiteX1" fmla="*/ 3216878 w 3216878"/>
              <a:gd name="connsiteY1" fmla="*/ 0 h 1694329"/>
              <a:gd name="connsiteX2" fmla="*/ 366102 w 3216878"/>
              <a:gd name="connsiteY2" fmla="*/ 1694329 h 1694329"/>
              <a:gd name="connsiteX3" fmla="*/ 379549 w 3216878"/>
              <a:gd name="connsiteY3" fmla="*/ 1223682 h 1694329"/>
              <a:gd name="connsiteX4" fmla="*/ 0 w 3216878"/>
              <a:gd name="connsiteY4" fmla="*/ 792088 h 1694329"/>
              <a:gd name="connsiteX0" fmla="*/ 0 w 3576918"/>
              <a:gd name="connsiteY0" fmla="*/ 1224136 h 1694329"/>
              <a:gd name="connsiteX1" fmla="*/ 3576918 w 3576918"/>
              <a:gd name="connsiteY1" fmla="*/ 0 h 1694329"/>
              <a:gd name="connsiteX2" fmla="*/ 726142 w 3576918"/>
              <a:gd name="connsiteY2" fmla="*/ 1694329 h 1694329"/>
              <a:gd name="connsiteX3" fmla="*/ 739589 w 3576918"/>
              <a:gd name="connsiteY3" fmla="*/ 1223682 h 1694329"/>
              <a:gd name="connsiteX4" fmla="*/ 0 w 3576918"/>
              <a:gd name="connsiteY4" fmla="*/ 1224136 h 1694329"/>
              <a:gd name="connsiteX0" fmla="*/ 0 w 1080120"/>
              <a:gd name="connsiteY0" fmla="*/ 936104 h 1406297"/>
              <a:gd name="connsiteX1" fmla="*/ 1080120 w 1080120"/>
              <a:gd name="connsiteY1" fmla="*/ 0 h 1406297"/>
              <a:gd name="connsiteX2" fmla="*/ 726142 w 1080120"/>
              <a:gd name="connsiteY2" fmla="*/ 1406297 h 1406297"/>
              <a:gd name="connsiteX3" fmla="*/ 739589 w 1080120"/>
              <a:gd name="connsiteY3" fmla="*/ 935650 h 1406297"/>
              <a:gd name="connsiteX4" fmla="*/ 0 w 1080120"/>
              <a:gd name="connsiteY4" fmla="*/ 936104 h 1406297"/>
              <a:gd name="connsiteX0" fmla="*/ 0 w 1080120"/>
              <a:gd name="connsiteY0" fmla="*/ 936104 h 1512168"/>
              <a:gd name="connsiteX1" fmla="*/ 1080120 w 1080120"/>
              <a:gd name="connsiteY1" fmla="*/ 0 h 1512168"/>
              <a:gd name="connsiteX2" fmla="*/ 720080 w 1080120"/>
              <a:gd name="connsiteY2" fmla="*/ 1512168 h 1512168"/>
              <a:gd name="connsiteX3" fmla="*/ 739589 w 1080120"/>
              <a:gd name="connsiteY3" fmla="*/ 935650 h 1512168"/>
              <a:gd name="connsiteX4" fmla="*/ 0 w 1080120"/>
              <a:gd name="connsiteY4" fmla="*/ 936104 h 1512168"/>
              <a:gd name="connsiteX0" fmla="*/ 0 w 1008112"/>
              <a:gd name="connsiteY0" fmla="*/ 864096 h 1440160"/>
              <a:gd name="connsiteX1" fmla="*/ 1008112 w 1008112"/>
              <a:gd name="connsiteY1" fmla="*/ 0 h 1440160"/>
              <a:gd name="connsiteX2" fmla="*/ 720080 w 1008112"/>
              <a:gd name="connsiteY2" fmla="*/ 1440160 h 1440160"/>
              <a:gd name="connsiteX3" fmla="*/ 739589 w 1008112"/>
              <a:gd name="connsiteY3" fmla="*/ 863642 h 1440160"/>
              <a:gd name="connsiteX4" fmla="*/ 0 w 1008112"/>
              <a:gd name="connsiteY4" fmla="*/ 864096 h 1440160"/>
              <a:gd name="connsiteX0" fmla="*/ 0 w 1008112"/>
              <a:gd name="connsiteY0" fmla="*/ 864096 h 1440160"/>
              <a:gd name="connsiteX1" fmla="*/ 1008112 w 1008112"/>
              <a:gd name="connsiteY1" fmla="*/ 0 h 1440160"/>
              <a:gd name="connsiteX2" fmla="*/ 720080 w 1008112"/>
              <a:gd name="connsiteY2" fmla="*/ 1440160 h 1440160"/>
              <a:gd name="connsiteX3" fmla="*/ 739589 w 1008112"/>
              <a:gd name="connsiteY3" fmla="*/ 863642 h 1440160"/>
              <a:gd name="connsiteX4" fmla="*/ 0 w 1008112"/>
              <a:gd name="connsiteY4" fmla="*/ 864096 h 1440160"/>
              <a:gd name="connsiteX0" fmla="*/ 0 w 1080120"/>
              <a:gd name="connsiteY0" fmla="*/ 1241266 h 1817330"/>
              <a:gd name="connsiteX1" fmla="*/ 1080120 w 1080120"/>
              <a:gd name="connsiteY1" fmla="*/ 0 h 1817330"/>
              <a:gd name="connsiteX2" fmla="*/ 720080 w 1080120"/>
              <a:gd name="connsiteY2" fmla="*/ 1817330 h 1817330"/>
              <a:gd name="connsiteX3" fmla="*/ 739589 w 1080120"/>
              <a:gd name="connsiteY3" fmla="*/ 1240812 h 1817330"/>
              <a:gd name="connsiteX4" fmla="*/ 0 w 1080120"/>
              <a:gd name="connsiteY4" fmla="*/ 1241266 h 1817330"/>
              <a:gd name="connsiteX0" fmla="*/ 0 w 1080120"/>
              <a:gd name="connsiteY0" fmla="*/ 1385282 h 1961346"/>
              <a:gd name="connsiteX1" fmla="*/ 1080120 w 1080120"/>
              <a:gd name="connsiteY1" fmla="*/ 0 h 1961346"/>
              <a:gd name="connsiteX2" fmla="*/ 720080 w 1080120"/>
              <a:gd name="connsiteY2" fmla="*/ 1961346 h 1961346"/>
              <a:gd name="connsiteX3" fmla="*/ 739589 w 1080120"/>
              <a:gd name="connsiteY3" fmla="*/ 1384828 h 1961346"/>
              <a:gd name="connsiteX4" fmla="*/ 0 w 1080120"/>
              <a:gd name="connsiteY4" fmla="*/ 1385282 h 1961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120" h="1961346">
                <a:moveTo>
                  <a:pt x="0" y="1385282"/>
                </a:moveTo>
                <a:lnTo>
                  <a:pt x="1080120" y="0"/>
                </a:lnTo>
                <a:lnTo>
                  <a:pt x="720080" y="1961346"/>
                </a:lnTo>
                <a:lnTo>
                  <a:pt x="739589" y="1384828"/>
                </a:lnTo>
                <a:lnTo>
                  <a:pt x="0" y="1385282"/>
                </a:lnTo>
                <a:close/>
              </a:path>
            </a:pathLst>
          </a:custGeom>
          <a:solidFill>
            <a:schemeClr val="bg1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18" name="Connecteur droit 48"/>
          <p:cNvCxnSpPr>
            <a:stCxn id="17" idx="3"/>
            <a:endCxn id="17" idx="1"/>
          </p:cNvCxnSpPr>
          <p:nvPr/>
        </p:nvCxnSpPr>
        <p:spPr>
          <a:xfrm flipV="1">
            <a:off x="4159250" y="3068638"/>
            <a:ext cx="341313" cy="1385887"/>
          </a:xfrm>
          <a:prstGeom prst="line">
            <a:avLst/>
          </a:prstGeom>
          <a:ln>
            <a:solidFill>
              <a:srgbClr val="C1DF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rme libre 52"/>
          <p:cNvSpPr/>
          <p:nvPr/>
        </p:nvSpPr>
        <p:spPr>
          <a:xfrm flipH="1">
            <a:off x="6948488" y="4005263"/>
            <a:ext cx="1511944" cy="952500"/>
          </a:xfrm>
          <a:custGeom>
            <a:avLst/>
            <a:gdLst>
              <a:gd name="connsiteX0" fmla="*/ 0 w 3576918"/>
              <a:gd name="connsiteY0" fmla="*/ 1210235 h 1694329"/>
              <a:gd name="connsiteX1" fmla="*/ 3576918 w 3576918"/>
              <a:gd name="connsiteY1" fmla="*/ 0 h 1694329"/>
              <a:gd name="connsiteX2" fmla="*/ 726142 w 3576918"/>
              <a:gd name="connsiteY2" fmla="*/ 1694329 h 1694329"/>
              <a:gd name="connsiteX3" fmla="*/ 739589 w 3576918"/>
              <a:gd name="connsiteY3" fmla="*/ 1223682 h 1694329"/>
              <a:gd name="connsiteX4" fmla="*/ 0 w 3576918"/>
              <a:gd name="connsiteY4" fmla="*/ 1210235 h 1694329"/>
              <a:gd name="connsiteX0" fmla="*/ 0 w 3216878"/>
              <a:gd name="connsiteY0" fmla="*/ 792088 h 1694329"/>
              <a:gd name="connsiteX1" fmla="*/ 3216878 w 3216878"/>
              <a:gd name="connsiteY1" fmla="*/ 0 h 1694329"/>
              <a:gd name="connsiteX2" fmla="*/ 366102 w 3216878"/>
              <a:gd name="connsiteY2" fmla="*/ 1694329 h 1694329"/>
              <a:gd name="connsiteX3" fmla="*/ 379549 w 3216878"/>
              <a:gd name="connsiteY3" fmla="*/ 1223682 h 1694329"/>
              <a:gd name="connsiteX4" fmla="*/ 0 w 3216878"/>
              <a:gd name="connsiteY4" fmla="*/ 792088 h 1694329"/>
              <a:gd name="connsiteX0" fmla="*/ 0 w 3576918"/>
              <a:gd name="connsiteY0" fmla="*/ 1224136 h 1694329"/>
              <a:gd name="connsiteX1" fmla="*/ 3576918 w 3576918"/>
              <a:gd name="connsiteY1" fmla="*/ 0 h 1694329"/>
              <a:gd name="connsiteX2" fmla="*/ 726142 w 3576918"/>
              <a:gd name="connsiteY2" fmla="*/ 1694329 h 1694329"/>
              <a:gd name="connsiteX3" fmla="*/ 739589 w 3576918"/>
              <a:gd name="connsiteY3" fmla="*/ 1223682 h 1694329"/>
              <a:gd name="connsiteX4" fmla="*/ 0 w 3576918"/>
              <a:gd name="connsiteY4" fmla="*/ 1224136 h 1694329"/>
              <a:gd name="connsiteX0" fmla="*/ 0 w 1080120"/>
              <a:gd name="connsiteY0" fmla="*/ 936104 h 1406297"/>
              <a:gd name="connsiteX1" fmla="*/ 1080120 w 1080120"/>
              <a:gd name="connsiteY1" fmla="*/ 0 h 1406297"/>
              <a:gd name="connsiteX2" fmla="*/ 726142 w 1080120"/>
              <a:gd name="connsiteY2" fmla="*/ 1406297 h 1406297"/>
              <a:gd name="connsiteX3" fmla="*/ 739589 w 1080120"/>
              <a:gd name="connsiteY3" fmla="*/ 935650 h 1406297"/>
              <a:gd name="connsiteX4" fmla="*/ 0 w 1080120"/>
              <a:gd name="connsiteY4" fmla="*/ 936104 h 1406297"/>
              <a:gd name="connsiteX0" fmla="*/ 0 w 1080120"/>
              <a:gd name="connsiteY0" fmla="*/ 936104 h 1512168"/>
              <a:gd name="connsiteX1" fmla="*/ 1080120 w 1080120"/>
              <a:gd name="connsiteY1" fmla="*/ 0 h 1512168"/>
              <a:gd name="connsiteX2" fmla="*/ 720080 w 1080120"/>
              <a:gd name="connsiteY2" fmla="*/ 1512168 h 1512168"/>
              <a:gd name="connsiteX3" fmla="*/ 739589 w 1080120"/>
              <a:gd name="connsiteY3" fmla="*/ 935650 h 1512168"/>
              <a:gd name="connsiteX4" fmla="*/ 0 w 1080120"/>
              <a:gd name="connsiteY4" fmla="*/ 936104 h 1512168"/>
              <a:gd name="connsiteX0" fmla="*/ 0 w 1008112"/>
              <a:gd name="connsiteY0" fmla="*/ 864096 h 1440160"/>
              <a:gd name="connsiteX1" fmla="*/ 1008112 w 1008112"/>
              <a:gd name="connsiteY1" fmla="*/ 0 h 1440160"/>
              <a:gd name="connsiteX2" fmla="*/ 720080 w 1008112"/>
              <a:gd name="connsiteY2" fmla="*/ 1440160 h 1440160"/>
              <a:gd name="connsiteX3" fmla="*/ 739589 w 1008112"/>
              <a:gd name="connsiteY3" fmla="*/ 863642 h 1440160"/>
              <a:gd name="connsiteX4" fmla="*/ 0 w 1008112"/>
              <a:gd name="connsiteY4" fmla="*/ 864096 h 1440160"/>
              <a:gd name="connsiteX0" fmla="*/ 0 w 1008112"/>
              <a:gd name="connsiteY0" fmla="*/ 864096 h 1440160"/>
              <a:gd name="connsiteX1" fmla="*/ 1008112 w 1008112"/>
              <a:gd name="connsiteY1" fmla="*/ 0 h 1440160"/>
              <a:gd name="connsiteX2" fmla="*/ 720080 w 1008112"/>
              <a:gd name="connsiteY2" fmla="*/ 1440160 h 1440160"/>
              <a:gd name="connsiteX3" fmla="*/ 739589 w 1008112"/>
              <a:gd name="connsiteY3" fmla="*/ 863642 h 1440160"/>
              <a:gd name="connsiteX4" fmla="*/ 0 w 1008112"/>
              <a:gd name="connsiteY4" fmla="*/ 864096 h 1440160"/>
              <a:gd name="connsiteX0" fmla="*/ 0 w 1008112"/>
              <a:gd name="connsiteY0" fmla="*/ 864096 h 1368152"/>
              <a:gd name="connsiteX1" fmla="*/ 1008112 w 1008112"/>
              <a:gd name="connsiteY1" fmla="*/ 0 h 1368152"/>
              <a:gd name="connsiteX2" fmla="*/ 720080 w 1008112"/>
              <a:gd name="connsiteY2" fmla="*/ 1368152 h 1368152"/>
              <a:gd name="connsiteX3" fmla="*/ 739589 w 1008112"/>
              <a:gd name="connsiteY3" fmla="*/ 863642 h 1368152"/>
              <a:gd name="connsiteX4" fmla="*/ 0 w 1008112"/>
              <a:gd name="connsiteY4" fmla="*/ 864096 h 1368152"/>
              <a:gd name="connsiteX0" fmla="*/ 0 w 864096"/>
              <a:gd name="connsiteY0" fmla="*/ 72008 h 576064"/>
              <a:gd name="connsiteX1" fmla="*/ 864096 w 864096"/>
              <a:gd name="connsiteY1" fmla="*/ 0 h 576064"/>
              <a:gd name="connsiteX2" fmla="*/ 720080 w 864096"/>
              <a:gd name="connsiteY2" fmla="*/ 576064 h 576064"/>
              <a:gd name="connsiteX3" fmla="*/ 739589 w 864096"/>
              <a:gd name="connsiteY3" fmla="*/ 71554 h 576064"/>
              <a:gd name="connsiteX4" fmla="*/ 0 w 864096"/>
              <a:gd name="connsiteY4" fmla="*/ 72008 h 576064"/>
              <a:gd name="connsiteX0" fmla="*/ 0 w 1080120"/>
              <a:gd name="connsiteY0" fmla="*/ 72008 h 576064"/>
              <a:gd name="connsiteX1" fmla="*/ 1080120 w 1080120"/>
              <a:gd name="connsiteY1" fmla="*/ 0 h 576064"/>
              <a:gd name="connsiteX2" fmla="*/ 720080 w 1080120"/>
              <a:gd name="connsiteY2" fmla="*/ 576064 h 576064"/>
              <a:gd name="connsiteX3" fmla="*/ 739589 w 1080120"/>
              <a:gd name="connsiteY3" fmla="*/ 71554 h 576064"/>
              <a:gd name="connsiteX4" fmla="*/ 0 w 1080120"/>
              <a:gd name="connsiteY4" fmla="*/ 72008 h 576064"/>
              <a:gd name="connsiteX0" fmla="*/ 0 w 1008112"/>
              <a:gd name="connsiteY0" fmla="*/ 72008 h 576064"/>
              <a:gd name="connsiteX1" fmla="*/ 1008112 w 1008112"/>
              <a:gd name="connsiteY1" fmla="*/ 0 h 576064"/>
              <a:gd name="connsiteX2" fmla="*/ 720080 w 1008112"/>
              <a:gd name="connsiteY2" fmla="*/ 576064 h 576064"/>
              <a:gd name="connsiteX3" fmla="*/ 739589 w 1008112"/>
              <a:gd name="connsiteY3" fmla="*/ 71554 h 576064"/>
              <a:gd name="connsiteX4" fmla="*/ 0 w 1008112"/>
              <a:gd name="connsiteY4" fmla="*/ 72008 h 576064"/>
              <a:gd name="connsiteX0" fmla="*/ 0 w 1080120"/>
              <a:gd name="connsiteY0" fmla="*/ 377170 h 881226"/>
              <a:gd name="connsiteX1" fmla="*/ 1080120 w 1080120"/>
              <a:gd name="connsiteY1" fmla="*/ 0 h 881226"/>
              <a:gd name="connsiteX2" fmla="*/ 720080 w 1080120"/>
              <a:gd name="connsiteY2" fmla="*/ 881226 h 881226"/>
              <a:gd name="connsiteX3" fmla="*/ 739589 w 1080120"/>
              <a:gd name="connsiteY3" fmla="*/ 376716 h 881226"/>
              <a:gd name="connsiteX4" fmla="*/ 0 w 1080120"/>
              <a:gd name="connsiteY4" fmla="*/ 377170 h 881226"/>
              <a:gd name="connsiteX0" fmla="*/ 0 w 1152128"/>
              <a:gd name="connsiteY0" fmla="*/ 449178 h 953234"/>
              <a:gd name="connsiteX1" fmla="*/ 1152128 w 1152128"/>
              <a:gd name="connsiteY1" fmla="*/ 0 h 953234"/>
              <a:gd name="connsiteX2" fmla="*/ 720080 w 1152128"/>
              <a:gd name="connsiteY2" fmla="*/ 953234 h 953234"/>
              <a:gd name="connsiteX3" fmla="*/ 739589 w 1152128"/>
              <a:gd name="connsiteY3" fmla="*/ 448724 h 953234"/>
              <a:gd name="connsiteX4" fmla="*/ 0 w 1152128"/>
              <a:gd name="connsiteY4" fmla="*/ 449178 h 95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2128" h="953234">
                <a:moveTo>
                  <a:pt x="0" y="449178"/>
                </a:moveTo>
                <a:lnTo>
                  <a:pt x="1152128" y="0"/>
                </a:lnTo>
                <a:lnTo>
                  <a:pt x="720080" y="953234"/>
                </a:lnTo>
                <a:lnTo>
                  <a:pt x="739589" y="448724"/>
                </a:lnTo>
                <a:lnTo>
                  <a:pt x="0" y="449178"/>
                </a:lnTo>
                <a:close/>
              </a:path>
            </a:pathLst>
          </a:custGeom>
          <a:solidFill>
            <a:schemeClr val="bg1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20" name="Connecteur droit 53"/>
          <p:cNvCxnSpPr>
            <a:stCxn id="19" idx="3"/>
            <a:endCxn id="19" idx="1"/>
          </p:cNvCxnSpPr>
          <p:nvPr/>
        </p:nvCxnSpPr>
        <p:spPr>
          <a:xfrm flipH="1" flipV="1">
            <a:off x="6948488" y="4005263"/>
            <a:ext cx="541377" cy="448378"/>
          </a:xfrm>
          <a:prstGeom prst="line">
            <a:avLst/>
          </a:prstGeom>
          <a:ln>
            <a:solidFill>
              <a:srgbClr val="C1DF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62"/>
          <p:cNvCxnSpPr/>
          <p:nvPr/>
        </p:nvCxnSpPr>
        <p:spPr>
          <a:xfrm rot="16200000" flipV="1">
            <a:off x="-216693" y="5769769"/>
            <a:ext cx="122396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74"/>
          <p:cNvCxnSpPr/>
          <p:nvPr/>
        </p:nvCxnSpPr>
        <p:spPr>
          <a:xfrm rot="16200000" flipV="1">
            <a:off x="2304257" y="5769769"/>
            <a:ext cx="122396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75"/>
          <p:cNvCxnSpPr/>
          <p:nvPr/>
        </p:nvCxnSpPr>
        <p:spPr>
          <a:xfrm rot="16200000" flipV="1">
            <a:off x="6336507" y="5769769"/>
            <a:ext cx="122396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llipse 25"/>
          <p:cNvSpPr/>
          <p:nvPr/>
        </p:nvSpPr>
        <p:spPr>
          <a:xfrm>
            <a:off x="5148139" y="2276872"/>
            <a:ext cx="216024" cy="216024"/>
          </a:xfrm>
          <a:prstGeom prst="ellipse">
            <a:avLst/>
          </a:prstGeom>
          <a:gradFill flip="none" rotWithShape="1">
            <a:gsLst>
              <a:gs pos="68000">
                <a:srgbClr val="FF0000">
                  <a:alpha val="93000"/>
                </a:srgb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5" name="Forme libre 26"/>
          <p:cNvSpPr/>
          <p:nvPr/>
        </p:nvSpPr>
        <p:spPr>
          <a:xfrm flipH="1">
            <a:off x="5351265" y="2384884"/>
            <a:ext cx="1537096" cy="972108"/>
          </a:xfrm>
          <a:custGeom>
            <a:avLst/>
            <a:gdLst>
              <a:gd name="connsiteX0" fmla="*/ 0 w 3576918"/>
              <a:gd name="connsiteY0" fmla="*/ 1210235 h 1694329"/>
              <a:gd name="connsiteX1" fmla="*/ 3576918 w 3576918"/>
              <a:gd name="connsiteY1" fmla="*/ 0 h 1694329"/>
              <a:gd name="connsiteX2" fmla="*/ 726142 w 3576918"/>
              <a:gd name="connsiteY2" fmla="*/ 1694329 h 1694329"/>
              <a:gd name="connsiteX3" fmla="*/ 739589 w 3576918"/>
              <a:gd name="connsiteY3" fmla="*/ 1223682 h 1694329"/>
              <a:gd name="connsiteX4" fmla="*/ 0 w 3576918"/>
              <a:gd name="connsiteY4" fmla="*/ 1210235 h 1694329"/>
              <a:gd name="connsiteX0" fmla="*/ 0 w 3216878"/>
              <a:gd name="connsiteY0" fmla="*/ 792088 h 1694329"/>
              <a:gd name="connsiteX1" fmla="*/ 3216878 w 3216878"/>
              <a:gd name="connsiteY1" fmla="*/ 0 h 1694329"/>
              <a:gd name="connsiteX2" fmla="*/ 366102 w 3216878"/>
              <a:gd name="connsiteY2" fmla="*/ 1694329 h 1694329"/>
              <a:gd name="connsiteX3" fmla="*/ 379549 w 3216878"/>
              <a:gd name="connsiteY3" fmla="*/ 1223682 h 1694329"/>
              <a:gd name="connsiteX4" fmla="*/ 0 w 3216878"/>
              <a:gd name="connsiteY4" fmla="*/ 792088 h 1694329"/>
              <a:gd name="connsiteX0" fmla="*/ 0 w 3576918"/>
              <a:gd name="connsiteY0" fmla="*/ 1224136 h 1694329"/>
              <a:gd name="connsiteX1" fmla="*/ 3576918 w 3576918"/>
              <a:gd name="connsiteY1" fmla="*/ 0 h 1694329"/>
              <a:gd name="connsiteX2" fmla="*/ 726142 w 3576918"/>
              <a:gd name="connsiteY2" fmla="*/ 1694329 h 1694329"/>
              <a:gd name="connsiteX3" fmla="*/ 739589 w 3576918"/>
              <a:gd name="connsiteY3" fmla="*/ 1223682 h 1694329"/>
              <a:gd name="connsiteX4" fmla="*/ 0 w 3576918"/>
              <a:gd name="connsiteY4" fmla="*/ 1224136 h 1694329"/>
              <a:gd name="connsiteX0" fmla="*/ 0 w 1080120"/>
              <a:gd name="connsiteY0" fmla="*/ 936104 h 1406297"/>
              <a:gd name="connsiteX1" fmla="*/ 1080120 w 1080120"/>
              <a:gd name="connsiteY1" fmla="*/ 0 h 1406297"/>
              <a:gd name="connsiteX2" fmla="*/ 726142 w 1080120"/>
              <a:gd name="connsiteY2" fmla="*/ 1406297 h 1406297"/>
              <a:gd name="connsiteX3" fmla="*/ 739589 w 1080120"/>
              <a:gd name="connsiteY3" fmla="*/ 935650 h 1406297"/>
              <a:gd name="connsiteX4" fmla="*/ 0 w 1080120"/>
              <a:gd name="connsiteY4" fmla="*/ 936104 h 1406297"/>
              <a:gd name="connsiteX0" fmla="*/ 0 w 1080120"/>
              <a:gd name="connsiteY0" fmla="*/ 936104 h 1512168"/>
              <a:gd name="connsiteX1" fmla="*/ 1080120 w 1080120"/>
              <a:gd name="connsiteY1" fmla="*/ 0 h 1512168"/>
              <a:gd name="connsiteX2" fmla="*/ 720080 w 1080120"/>
              <a:gd name="connsiteY2" fmla="*/ 1512168 h 1512168"/>
              <a:gd name="connsiteX3" fmla="*/ 739589 w 1080120"/>
              <a:gd name="connsiteY3" fmla="*/ 935650 h 1512168"/>
              <a:gd name="connsiteX4" fmla="*/ 0 w 1080120"/>
              <a:gd name="connsiteY4" fmla="*/ 936104 h 1512168"/>
              <a:gd name="connsiteX0" fmla="*/ 0 w 1008112"/>
              <a:gd name="connsiteY0" fmla="*/ 864096 h 1440160"/>
              <a:gd name="connsiteX1" fmla="*/ 1008112 w 1008112"/>
              <a:gd name="connsiteY1" fmla="*/ 0 h 1440160"/>
              <a:gd name="connsiteX2" fmla="*/ 720080 w 1008112"/>
              <a:gd name="connsiteY2" fmla="*/ 1440160 h 1440160"/>
              <a:gd name="connsiteX3" fmla="*/ 739589 w 1008112"/>
              <a:gd name="connsiteY3" fmla="*/ 863642 h 1440160"/>
              <a:gd name="connsiteX4" fmla="*/ 0 w 1008112"/>
              <a:gd name="connsiteY4" fmla="*/ 864096 h 1440160"/>
              <a:gd name="connsiteX0" fmla="*/ 0 w 1008112"/>
              <a:gd name="connsiteY0" fmla="*/ 864096 h 1440160"/>
              <a:gd name="connsiteX1" fmla="*/ 1008112 w 1008112"/>
              <a:gd name="connsiteY1" fmla="*/ 0 h 1440160"/>
              <a:gd name="connsiteX2" fmla="*/ 720080 w 1008112"/>
              <a:gd name="connsiteY2" fmla="*/ 1440160 h 1440160"/>
              <a:gd name="connsiteX3" fmla="*/ 739589 w 1008112"/>
              <a:gd name="connsiteY3" fmla="*/ 863642 h 1440160"/>
              <a:gd name="connsiteX4" fmla="*/ 0 w 1008112"/>
              <a:gd name="connsiteY4" fmla="*/ 864096 h 1440160"/>
              <a:gd name="connsiteX0" fmla="*/ 0 w 1008112"/>
              <a:gd name="connsiteY0" fmla="*/ 864096 h 1368152"/>
              <a:gd name="connsiteX1" fmla="*/ 1008112 w 1008112"/>
              <a:gd name="connsiteY1" fmla="*/ 0 h 1368152"/>
              <a:gd name="connsiteX2" fmla="*/ 720080 w 1008112"/>
              <a:gd name="connsiteY2" fmla="*/ 1368152 h 1368152"/>
              <a:gd name="connsiteX3" fmla="*/ 739589 w 1008112"/>
              <a:gd name="connsiteY3" fmla="*/ 863642 h 1368152"/>
              <a:gd name="connsiteX4" fmla="*/ 0 w 1008112"/>
              <a:gd name="connsiteY4" fmla="*/ 864096 h 1368152"/>
              <a:gd name="connsiteX0" fmla="*/ 0 w 864096"/>
              <a:gd name="connsiteY0" fmla="*/ 72008 h 576064"/>
              <a:gd name="connsiteX1" fmla="*/ 864096 w 864096"/>
              <a:gd name="connsiteY1" fmla="*/ 0 h 576064"/>
              <a:gd name="connsiteX2" fmla="*/ 720080 w 864096"/>
              <a:gd name="connsiteY2" fmla="*/ 576064 h 576064"/>
              <a:gd name="connsiteX3" fmla="*/ 739589 w 864096"/>
              <a:gd name="connsiteY3" fmla="*/ 71554 h 576064"/>
              <a:gd name="connsiteX4" fmla="*/ 0 w 864096"/>
              <a:gd name="connsiteY4" fmla="*/ 72008 h 576064"/>
              <a:gd name="connsiteX0" fmla="*/ 0 w 1080120"/>
              <a:gd name="connsiteY0" fmla="*/ 72008 h 576064"/>
              <a:gd name="connsiteX1" fmla="*/ 1080120 w 1080120"/>
              <a:gd name="connsiteY1" fmla="*/ 0 h 576064"/>
              <a:gd name="connsiteX2" fmla="*/ 720080 w 1080120"/>
              <a:gd name="connsiteY2" fmla="*/ 576064 h 576064"/>
              <a:gd name="connsiteX3" fmla="*/ 739589 w 1080120"/>
              <a:gd name="connsiteY3" fmla="*/ 71554 h 576064"/>
              <a:gd name="connsiteX4" fmla="*/ 0 w 1080120"/>
              <a:gd name="connsiteY4" fmla="*/ 72008 h 576064"/>
              <a:gd name="connsiteX0" fmla="*/ 0 w 1008112"/>
              <a:gd name="connsiteY0" fmla="*/ 72008 h 576064"/>
              <a:gd name="connsiteX1" fmla="*/ 1008112 w 1008112"/>
              <a:gd name="connsiteY1" fmla="*/ 0 h 576064"/>
              <a:gd name="connsiteX2" fmla="*/ 720080 w 1008112"/>
              <a:gd name="connsiteY2" fmla="*/ 576064 h 576064"/>
              <a:gd name="connsiteX3" fmla="*/ 739589 w 1008112"/>
              <a:gd name="connsiteY3" fmla="*/ 71554 h 576064"/>
              <a:gd name="connsiteX4" fmla="*/ 0 w 1008112"/>
              <a:gd name="connsiteY4" fmla="*/ 72008 h 576064"/>
              <a:gd name="connsiteX0" fmla="*/ 0 w 1080120"/>
              <a:gd name="connsiteY0" fmla="*/ 377170 h 881226"/>
              <a:gd name="connsiteX1" fmla="*/ 1080120 w 1080120"/>
              <a:gd name="connsiteY1" fmla="*/ 0 h 881226"/>
              <a:gd name="connsiteX2" fmla="*/ 720080 w 1080120"/>
              <a:gd name="connsiteY2" fmla="*/ 881226 h 881226"/>
              <a:gd name="connsiteX3" fmla="*/ 739589 w 1080120"/>
              <a:gd name="connsiteY3" fmla="*/ 376716 h 881226"/>
              <a:gd name="connsiteX4" fmla="*/ 0 w 1080120"/>
              <a:gd name="connsiteY4" fmla="*/ 377170 h 881226"/>
              <a:gd name="connsiteX0" fmla="*/ 0 w 1152128"/>
              <a:gd name="connsiteY0" fmla="*/ 449178 h 953234"/>
              <a:gd name="connsiteX1" fmla="*/ 1152128 w 1152128"/>
              <a:gd name="connsiteY1" fmla="*/ 0 h 953234"/>
              <a:gd name="connsiteX2" fmla="*/ 720080 w 1152128"/>
              <a:gd name="connsiteY2" fmla="*/ 953234 h 953234"/>
              <a:gd name="connsiteX3" fmla="*/ 739589 w 1152128"/>
              <a:gd name="connsiteY3" fmla="*/ 448724 h 953234"/>
              <a:gd name="connsiteX4" fmla="*/ 0 w 1152128"/>
              <a:gd name="connsiteY4" fmla="*/ 449178 h 95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2128" h="953234">
                <a:moveTo>
                  <a:pt x="0" y="449178"/>
                </a:moveTo>
                <a:lnTo>
                  <a:pt x="1152128" y="0"/>
                </a:lnTo>
                <a:lnTo>
                  <a:pt x="720080" y="953234"/>
                </a:lnTo>
                <a:lnTo>
                  <a:pt x="739589" y="448724"/>
                </a:lnTo>
                <a:lnTo>
                  <a:pt x="0" y="449178"/>
                </a:lnTo>
                <a:close/>
              </a:path>
            </a:pathLst>
          </a:custGeom>
          <a:solidFill>
            <a:schemeClr val="bg1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26" name="Picture 2" descr="https://encrypted-tbn0.gstatic.com/images?q=tbn:ANd9GcTnosnazku3EQePZEmBde_Gjb8XZ2DRbepHoYwy-9HS3TAYFTS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097" y="2893901"/>
            <a:ext cx="750143" cy="549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6831846" y="2255441"/>
            <a:ext cx="18716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b="1" dirty="0">
                <a:solidFill>
                  <a:srgbClr val="0000FF"/>
                </a:solidFill>
              </a:rPr>
              <a:t>MICROTECHNIC </a:t>
            </a:r>
            <a:r>
              <a:rPr lang="fr-FR" sz="1400" b="1" dirty="0" smtClean="0">
                <a:solidFill>
                  <a:srgbClr val="0000FF"/>
                </a:solidFill>
              </a:rPr>
              <a:t>EASTERN EUROPE</a:t>
            </a:r>
            <a:endParaRPr lang="fr-FR" sz="1400" b="1" dirty="0">
              <a:solidFill>
                <a:srgbClr val="0000FF"/>
              </a:solidFill>
            </a:endParaRPr>
          </a:p>
        </p:txBody>
      </p:sp>
      <p:cxnSp>
        <p:nvCxnSpPr>
          <p:cNvPr id="28" name="Connecteur droit 31"/>
          <p:cNvCxnSpPr/>
          <p:nvPr/>
        </p:nvCxnSpPr>
        <p:spPr>
          <a:xfrm rot="16200000" flipV="1">
            <a:off x="6229391" y="2916275"/>
            <a:ext cx="122396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6888361" y="2708920"/>
            <a:ext cx="216024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100" b="1" dirty="0"/>
              <a:t>► </a:t>
            </a:r>
            <a:r>
              <a:rPr lang="fr-FR" sz="1100" b="1" dirty="0" smtClean="0"/>
              <a:t>to </a:t>
            </a:r>
            <a:r>
              <a:rPr lang="fr-FR" sz="1100" b="1" dirty="0" err="1" smtClean="0"/>
              <a:t>be</a:t>
            </a:r>
            <a:r>
              <a:rPr lang="fr-FR" sz="1100" b="1" dirty="0" smtClean="0"/>
              <a:t> </a:t>
            </a:r>
            <a:r>
              <a:rPr lang="fr-FR" sz="1100" b="1" dirty="0" err="1" smtClean="0"/>
              <a:t>implemented</a:t>
            </a:r>
            <a:r>
              <a:rPr lang="fr-FR" sz="1100" b="1" dirty="0" smtClean="0"/>
              <a:t> in 2013</a:t>
            </a:r>
            <a:endParaRPr lang="fr-FR" sz="1050" b="1" dirty="0">
              <a:latin typeface="Consolas" pitchFamily="49" charset="0"/>
            </a:endParaRPr>
          </a:p>
        </p:txBody>
      </p:sp>
      <p:sp>
        <p:nvSpPr>
          <p:cNvPr id="30" name="Text Box 14"/>
          <p:cNvSpPr txBox="1">
            <a:spLocks noChangeArrowheads="1"/>
          </p:cNvSpPr>
          <p:nvPr/>
        </p:nvSpPr>
        <p:spPr bwMode="auto">
          <a:xfrm>
            <a:off x="465684" y="5822950"/>
            <a:ext cx="23399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/>
              <a:t>► </a:t>
            </a:r>
            <a:r>
              <a:rPr lang="fr-FR" sz="1400" b="1" dirty="0" err="1"/>
              <a:t>Development</a:t>
            </a:r>
            <a:endParaRPr lang="fr-FR" sz="1400" b="1" dirty="0"/>
          </a:p>
        </p:txBody>
      </p:sp>
      <p:sp>
        <p:nvSpPr>
          <p:cNvPr id="31" name="Text Box 14"/>
          <p:cNvSpPr txBox="1">
            <a:spLocks noChangeArrowheads="1"/>
          </p:cNvSpPr>
          <p:nvPr/>
        </p:nvSpPr>
        <p:spPr bwMode="auto">
          <a:xfrm>
            <a:off x="467544" y="6130925"/>
            <a:ext cx="23399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dirty="0"/>
              <a:t>► </a:t>
            </a:r>
            <a:r>
              <a:rPr lang="fr-FR" sz="1400" b="1" dirty="0" smtClean="0"/>
              <a:t>Sales</a:t>
            </a:r>
            <a:endParaRPr lang="fr-FR" sz="1400" b="1" dirty="0"/>
          </a:p>
        </p:txBody>
      </p:sp>
      <p:sp>
        <p:nvSpPr>
          <p:cNvPr id="32" name="Rectangle 2058"/>
          <p:cNvSpPr>
            <a:spLocks noChangeArrowheads="1"/>
          </p:cNvSpPr>
          <p:nvPr/>
        </p:nvSpPr>
        <p:spPr bwMode="auto">
          <a:xfrm>
            <a:off x="323528" y="431751"/>
            <a:ext cx="62646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  <a:buBlip>
                <a:blip r:embed="rId7"/>
              </a:buBlip>
            </a:pPr>
            <a:r>
              <a:rPr kumimoji="1" lang="fr-FR" dirty="0" smtClean="0">
                <a:latin typeface="Arial" charset="0"/>
              </a:rPr>
              <a:t> </a:t>
            </a:r>
            <a:r>
              <a:rPr kumimoji="1" lang="en-US" dirty="0" smtClean="0">
                <a:latin typeface="Arial" charset="0"/>
              </a:rPr>
              <a:t>Group Capabilities &amp; Organization</a:t>
            </a:r>
          </a:p>
        </p:txBody>
      </p:sp>
      <p:pic>
        <p:nvPicPr>
          <p:cNvPr id="33" name="Picture 5" descr="C:\Users\SBenalycherif\Desktop\XLX91CA7VTDI1CAN31DR6CAEW6AX0CAG4Z9KHCALXGG2XCAYJ6RQ6CAHPRA2KCA8WCN49CAX7YYGSCA2BYIYUCA5E4IJPCA2ZBDHTCA0IKLMFCAQEIPA1CAT62RPYCAN50LWHCADDMI6GCAMGD0B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79801" y="4465622"/>
            <a:ext cx="6683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Text Box 14"/>
          <p:cNvSpPr txBox="1">
            <a:spLocks noChangeArrowheads="1"/>
          </p:cNvSpPr>
          <p:nvPr/>
        </p:nvSpPr>
        <p:spPr bwMode="auto">
          <a:xfrm>
            <a:off x="4666878" y="5124450"/>
            <a:ext cx="16557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b="1" dirty="0">
                <a:solidFill>
                  <a:srgbClr val="0000FF"/>
                </a:solidFill>
              </a:rPr>
              <a:t>MICROTECHNIC </a:t>
            </a:r>
            <a:r>
              <a:rPr lang="fr-FR" sz="1400" b="1" dirty="0" smtClean="0">
                <a:solidFill>
                  <a:srgbClr val="0000FF"/>
                </a:solidFill>
              </a:rPr>
              <a:t>TUNISIA - SOUSSE</a:t>
            </a:r>
            <a:endParaRPr lang="fr-FR" sz="1400" b="1" dirty="0">
              <a:solidFill>
                <a:srgbClr val="0000FF"/>
              </a:solidFill>
            </a:endParaRPr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auto">
          <a:xfrm>
            <a:off x="4666878" y="5864225"/>
            <a:ext cx="1584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b="1" dirty="0"/>
              <a:t>► Production</a:t>
            </a:r>
            <a:endParaRPr lang="fr-FR" sz="1400" b="1" dirty="0">
              <a:latin typeface="Consolas" pitchFamily="49" charset="0"/>
            </a:endParaRPr>
          </a:p>
          <a:p>
            <a:pPr>
              <a:spcBef>
                <a:spcPct val="50000"/>
              </a:spcBef>
            </a:pPr>
            <a:endParaRPr lang="fr-FR" sz="1200" b="1" dirty="0">
              <a:latin typeface="Consolas" pitchFamily="49" charset="0"/>
            </a:endParaRPr>
          </a:p>
        </p:txBody>
      </p:sp>
      <p:sp>
        <p:nvSpPr>
          <p:cNvPr id="36" name="Text Box 14"/>
          <p:cNvSpPr txBox="1">
            <a:spLocks noChangeArrowheads="1"/>
          </p:cNvSpPr>
          <p:nvPr/>
        </p:nvSpPr>
        <p:spPr bwMode="auto">
          <a:xfrm>
            <a:off x="4572000" y="6144270"/>
            <a:ext cx="216024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100" b="1" dirty="0"/>
              <a:t>► </a:t>
            </a:r>
            <a:r>
              <a:rPr lang="fr-FR" sz="1100" b="1" dirty="0" smtClean="0"/>
              <a:t>to </a:t>
            </a:r>
            <a:r>
              <a:rPr lang="fr-FR" sz="1100" b="1" dirty="0" err="1" smtClean="0"/>
              <a:t>be</a:t>
            </a:r>
            <a:r>
              <a:rPr lang="fr-FR" sz="1100" b="1" dirty="0" smtClean="0"/>
              <a:t> </a:t>
            </a:r>
            <a:r>
              <a:rPr lang="fr-FR" sz="1100" b="1" dirty="0" err="1" smtClean="0"/>
              <a:t>implemented</a:t>
            </a:r>
            <a:r>
              <a:rPr lang="fr-FR" sz="1100" b="1" dirty="0" smtClean="0"/>
              <a:t> in 2013</a:t>
            </a:r>
            <a:endParaRPr lang="fr-FR" sz="1050" b="1" dirty="0">
              <a:latin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429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41" name="Picture 2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4"/>
          <a:stretch/>
        </p:blipFill>
        <p:spPr bwMode="auto">
          <a:xfrm>
            <a:off x="308839" y="1268760"/>
            <a:ext cx="8569570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Rectangle 2058"/>
          <p:cNvSpPr>
            <a:spLocks noChangeArrowheads="1"/>
          </p:cNvSpPr>
          <p:nvPr/>
        </p:nvSpPr>
        <p:spPr bwMode="auto">
          <a:xfrm>
            <a:off x="469564" y="214819"/>
            <a:ext cx="62646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  <a:buBlip>
                <a:blip r:embed="rId3"/>
              </a:buBlip>
            </a:pPr>
            <a:r>
              <a:rPr kumimoji="1" lang="fr-FR" dirty="0" smtClean="0">
                <a:latin typeface="Arial" charset="0"/>
              </a:rPr>
              <a:t> </a:t>
            </a:r>
            <a:r>
              <a:rPr kumimoji="1" lang="en-US" dirty="0" smtClean="0">
                <a:latin typeface="Arial" charset="0"/>
              </a:rPr>
              <a:t>Group Capabilities &amp; Organization</a:t>
            </a:r>
          </a:p>
        </p:txBody>
      </p:sp>
      <p:sp>
        <p:nvSpPr>
          <p:cNvPr id="28" name="Rectangle 2058"/>
          <p:cNvSpPr>
            <a:spLocks noChangeArrowheads="1"/>
          </p:cNvSpPr>
          <p:nvPr/>
        </p:nvSpPr>
        <p:spPr bwMode="auto">
          <a:xfrm>
            <a:off x="469564" y="899428"/>
            <a:ext cx="62646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</a:pPr>
            <a:r>
              <a:rPr kumimoji="1" lang="en-US" dirty="0" smtClean="0">
                <a:latin typeface="Arial" charset="0"/>
              </a:rPr>
              <a:t>Group Organization</a:t>
            </a:r>
          </a:p>
        </p:txBody>
      </p:sp>
    </p:spTree>
    <p:extLst>
      <p:ext uri="{BB962C8B-B14F-4D97-AF65-F5344CB8AC3E}">
        <p14:creationId xmlns:p14="http://schemas.microsoft.com/office/powerpoint/2010/main" val="310697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96" name="Picture 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10115"/>
            <a:ext cx="7560840" cy="5947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Rectangle 2058"/>
          <p:cNvSpPr>
            <a:spLocks noChangeArrowheads="1"/>
          </p:cNvSpPr>
          <p:nvPr/>
        </p:nvSpPr>
        <p:spPr bwMode="auto">
          <a:xfrm>
            <a:off x="458835" y="258196"/>
            <a:ext cx="62646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  <a:buBlip>
                <a:blip r:embed="rId3"/>
              </a:buBlip>
            </a:pPr>
            <a:r>
              <a:rPr kumimoji="1" lang="fr-FR" dirty="0" smtClean="0">
                <a:latin typeface="Arial" charset="0"/>
              </a:rPr>
              <a:t> </a:t>
            </a:r>
            <a:r>
              <a:rPr kumimoji="1" lang="en-US" dirty="0" smtClean="0">
                <a:latin typeface="Arial" charset="0"/>
              </a:rPr>
              <a:t>Group Capabilities &amp; Organization</a:t>
            </a:r>
          </a:p>
        </p:txBody>
      </p:sp>
      <p:sp>
        <p:nvSpPr>
          <p:cNvPr id="45" name="Rectangle 2058"/>
          <p:cNvSpPr>
            <a:spLocks noChangeArrowheads="1"/>
          </p:cNvSpPr>
          <p:nvPr/>
        </p:nvSpPr>
        <p:spPr bwMode="auto">
          <a:xfrm>
            <a:off x="469564" y="739119"/>
            <a:ext cx="62646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</a:pPr>
            <a:r>
              <a:rPr kumimoji="1" lang="en-US" dirty="0" smtClean="0">
                <a:latin typeface="Arial" charset="0"/>
              </a:rPr>
              <a:t>Monaco Organization</a:t>
            </a:r>
          </a:p>
        </p:txBody>
      </p:sp>
    </p:spTree>
    <p:extLst>
      <p:ext uri="{BB962C8B-B14F-4D97-AF65-F5344CB8AC3E}">
        <p14:creationId xmlns:p14="http://schemas.microsoft.com/office/powerpoint/2010/main" val="41987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1"/>
          <p:cNvSpPr>
            <a:spLocks noChangeArrowheads="1"/>
          </p:cNvSpPr>
          <p:nvPr/>
        </p:nvSpPr>
        <p:spPr bwMode="auto">
          <a:xfrm>
            <a:off x="233975" y="724634"/>
            <a:ext cx="3642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Production </a:t>
            </a:r>
            <a:r>
              <a:rPr lang="fr-FR" sz="2000" dirty="0"/>
              <a:t>Plant </a:t>
            </a:r>
            <a:r>
              <a:rPr lang="fr-FR" sz="2000" dirty="0" err="1"/>
              <a:t>Tunisia</a:t>
            </a:r>
            <a:r>
              <a:rPr lang="fr-FR" sz="2000" dirty="0"/>
              <a:t> - </a:t>
            </a:r>
            <a:r>
              <a:rPr lang="fr-FR" sz="2000" dirty="0" err="1"/>
              <a:t>Kondar</a:t>
            </a:r>
            <a:endParaRPr lang="fr-FR" sz="2000" dirty="0"/>
          </a:p>
        </p:txBody>
      </p:sp>
      <p:pic>
        <p:nvPicPr>
          <p:cNvPr id="4" name="Picture 1028" descr="C:\Users\JjVieira\Pictures\tunisi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1383" y="1124744"/>
            <a:ext cx="2819260" cy="5160139"/>
          </a:xfrm>
          <a:prstGeom prst="rect">
            <a:avLst/>
          </a:prstGeom>
          <a:noFill/>
          <a:ln w="9525">
            <a:solidFill>
              <a:srgbClr val="5CACB0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</p:pic>
      <p:sp>
        <p:nvSpPr>
          <p:cNvPr id="5" name="Ellipse 34"/>
          <p:cNvSpPr/>
          <p:nvPr/>
        </p:nvSpPr>
        <p:spPr>
          <a:xfrm>
            <a:off x="7666658" y="2780928"/>
            <a:ext cx="216024" cy="216024"/>
          </a:xfrm>
          <a:prstGeom prst="ellipse">
            <a:avLst/>
          </a:prstGeom>
          <a:gradFill flip="none" rotWithShape="1">
            <a:gsLst>
              <a:gs pos="68000">
                <a:srgbClr val="FF0000">
                  <a:alpha val="93000"/>
                </a:srgb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Rectangle 1027"/>
          <p:cNvSpPr>
            <a:spLocks noChangeArrowheads="1"/>
          </p:cNvSpPr>
          <p:nvPr/>
        </p:nvSpPr>
        <p:spPr bwMode="auto">
          <a:xfrm>
            <a:off x="107504" y="4608106"/>
            <a:ext cx="4551908" cy="218521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defTabSz="762000">
              <a:spcBef>
                <a:spcPct val="50000"/>
              </a:spcBef>
            </a:pPr>
            <a:r>
              <a:rPr lang="fr-FR" sz="1600" dirty="0"/>
              <a:t>Access </a:t>
            </a:r>
            <a:r>
              <a:rPr lang="fr-FR" sz="1600" dirty="0" smtClean="0"/>
              <a:t>:   </a:t>
            </a:r>
            <a:r>
              <a:rPr lang="fr-FR" sz="1600" dirty="0" smtClean="0"/>
              <a:t>	1h30mn  </a:t>
            </a:r>
            <a:r>
              <a:rPr lang="fr-FR" sz="1600" dirty="0"/>
              <a:t>from Tunis</a:t>
            </a:r>
          </a:p>
          <a:p>
            <a:pPr defTabSz="762000">
              <a:spcBef>
                <a:spcPct val="50000"/>
              </a:spcBef>
            </a:pPr>
            <a:r>
              <a:rPr lang="fr-FR" sz="1600" dirty="0"/>
              <a:t>	 </a:t>
            </a:r>
            <a:r>
              <a:rPr lang="fr-FR" sz="1600" dirty="0" smtClean="0"/>
              <a:t>   </a:t>
            </a:r>
            <a:r>
              <a:rPr lang="fr-FR" sz="1600" dirty="0" smtClean="0"/>
              <a:t>	35 </a:t>
            </a:r>
            <a:r>
              <a:rPr lang="fr-FR" sz="1600" dirty="0" smtClean="0"/>
              <a:t>mn </a:t>
            </a:r>
            <a:r>
              <a:rPr lang="fr-FR" sz="1600" dirty="0"/>
              <a:t>from </a:t>
            </a:r>
            <a:r>
              <a:rPr lang="fr-FR" sz="1600" dirty="0" smtClean="0"/>
              <a:t>Sousse</a:t>
            </a:r>
          </a:p>
          <a:p>
            <a:pPr defTabSz="762000">
              <a:spcBef>
                <a:spcPct val="50000"/>
              </a:spcBef>
            </a:pPr>
            <a:r>
              <a:rPr lang="fr-FR" sz="1600" dirty="0"/>
              <a:t> </a:t>
            </a:r>
            <a:r>
              <a:rPr lang="fr-FR" sz="1600" dirty="0" smtClean="0"/>
              <a:t>                </a:t>
            </a:r>
            <a:r>
              <a:rPr lang="fr-FR" sz="1600" dirty="0" smtClean="0"/>
              <a:t>	45 </a:t>
            </a:r>
            <a:r>
              <a:rPr lang="fr-FR" sz="1600" dirty="0" smtClean="0"/>
              <a:t>mn from  Monastir Int. </a:t>
            </a:r>
            <a:r>
              <a:rPr lang="fr-FR" sz="1600" dirty="0" err="1" smtClean="0"/>
              <a:t>Airport</a:t>
            </a:r>
            <a:endParaRPr lang="fr-FR" sz="1600" dirty="0"/>
          </a:p>
          <a:p>
            <a:pPr defTabSz="762000">
              <a:spcBef>
                <a:spcPct val="50000"/>
              </a:spcBef>
            </a:pPr>
            <a:r>
              <a:rPr lang="fr-FR" sz="1600" dirty="0"/>
              <a:t>Plant Surface: </a:t>
            </a:r>
            <a:r>
              <a:rPr lang="fr-FR" sz="1600" dirty="0" smtClean="0"/>
              <a:t>	5 </a:t>
            </a:r>
            <a:r>
              <a:rPr lang="fr-FR" sz="1600" dirty="0"/>
              <a:t>000 m2 </a:t>
            </a:r>
          </a:p>
          <a:p>
            <a:pPr defTabSz="762000">
              <a:spcBef>
                <a:spcPct val="50000"/>
              </a:spcBef>
            </a:pPr>
            <a:r>
              <a:rPr lang="fr-FR" sz="1600" dirty="0"/>
              <a:t>Site area </a:t>
            </a:r>
            <a:r>
              <a:rPr lang="fr-FR" sz="1600" dirty="0" smtClean="0"/>
              <a:t>: </a:t>
            </a:r>
            <a:r>
              <a:rPr lang="fr-FR" sz="1600" dirty="0" smtClean="0"/>
              <a:t>	12 </a:t>
            </a:r>
            <a:r>
              <a:rPr lang="fr-FR" sz="1600" dirty="0" smtClean="0"/>
              <a:t>000 </a:t>
            </a:r>
            <a:r>
              <a:rPr lang="fr-FR" sz="1600" dirty="0"/>
              <a:t>m2</a:t>
            </a:r>
          </a:p>
          <a:p>
            <a:pPr defTabSz="762000">
              <a:spcBef>
                <a:spcPct val="50000"/>
              </a:spcBef>
            </a:pPr>
            <a:r>
              <a:rPr lang="fr-FR" sz="1600" dirty="0" err="1"/>
              <a:t>Activity</a:t>
            </a:r>
            <a:r>
              <a:rPr lang="fr-FR" sz="1600" dirty="0"/>
              <a:t> </a:t>
            </a:r>
            <a:r>
              <a:rPr lang="fr-FR" sz="1600" dirty="0" err="1"/>
              <a:t>under</a:t>
            </a:r>
            <a:r>
              <a:rPr lang="fr-FR" sz="1600" dirty="0"/>
              <a:t> offshore </a:t>
            </a:r>
            <a:r>
              <a:rPr lang="fr-FR" sz="1600" dirty="0" err="1"/>
              <a:t>status</a:t>
            </a:r>
            <a:endParaRPr lang="fr-FR" sz="1600" dirty="0"/>
          </a:p>
        </p:txBody>
      </p:sp>
      <p:sp>
        <p:nvSpPr>
          <p:cNvPr id="14" name="Rectangle 1027"/>
          <p:cNvSpPr>
            <a:spLocks noChangeArrowheads="1"/>
          </p:cNvSpPr>
          <p:nvPr/>
        </p:nvSpPr>
        <p:spPr bwMode="auto">
          <a:xfrm>
            <a:off x="6802438" y="5300663"/>
            <a:ext cx="1152525" cy="4000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defTabSz="762000">
              <a:spcBef>
                <a:spcPct val="50000"/>
              </a:spcBef>
              <a:defRPr/>
            </a:pPr>
            <a:r>
              <a:rPr lang="fr-FR" sz="2000" b="1" dirty="0"/>
              <a:t>Tunisie</a:t>
            </a:r>
          </a:p>
        </p:txBody>
      </p:sp>
      <p:pic>
        <p:nvPicPr>
          <p:cNvPr id="21" name="Picture 2" descr="entr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677" y="1257783"/>
            <a:ext cx="5235847" cy="3046289"/>
          </a:xfrm>
          <a:prstGeom prst="rect">
            <a:avLst/>
          </a:prstGeom>
          <a:noFill/>
          <a:ln w="9525">
            <a:solidFill>
              <a:srgbClr val="C1DFE1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</p:pic>
      <p:sp>
        <p:nvSpPr>
          <p:cNvPr id="9" name="Rectangle 2058"/>
          <p:cNvSpPr>
            <a:spLocks noChangeArrowheads="1"/>
          </p:cNvSpPr>
          <p:nvPr/>
        </p:nvSpPr>
        <p:spPr bwMode="auto">
          <a:xfrm>
            <a:off x="269590" y="247085"/>
            <a:ext cx="62646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  <a:buBlip>
                <a:blip r:embed="rId4"/>
              </a:buBlip>
            </a:pPr>
            <a:r>
              <a:rPr kumimoji="1" lang="fr-FR" dirty="0" smtClean="0">
                <a:latin typeface="Arial" charset="0"/>
              </a:rPr>
              <a:t> </a:t>
            </a:r>
            <a:r>
              <a:rPr kumimoji="1" lang="en-US" dirty="0" smtClean="0">
                <a:latin typeface="Arial" charset="0"/>
              </a:rPr>
              <a:t>Group Capabilities &amp; Organization</a:t>
            </a:r>
          </a:p>
        </p:txBody>
      </p:sp>
    </p:spTree>
    <p:extLst>
      <p:ext uri="{BB962C8B-B14F-4D97-AF65-F5344CB8AC3E}">
        <p14:creationId xmlns:p14="http://schemas.microsoft.com/office/powerpoint/2010/main" val="3255448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711</Words>
  <Application>Microsoft Office PowerPoint</Application>
  <PresentationFormat>On-screen Show (4:3)</PresentationFormat>
  <Paragraphs>177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Office Theme</vt:lpstr>
      <vt:lpstr>PBrush</vt:lpstr>
      <vt:lpstr>Picture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</dc:creator>
  <cp:lastModifiedBy>Cecile</cp:lastModifiedBy>
  <cp:revision>6</cp:revision>
  <dcterms:created xsi:type="dcterms:W3CDTF">2013-02-02T06:50:44Z</dcterms:created>
  <dcterms:modified xsi:type="dcterms:W3CDTF">2013-02-02T08:01:59Z</dcterms:modified>
</cp:coreProperties>
</file>